
<file path=[Content_Types].xml><?xml version="1.0" encoding="utf-8"?>
<Types xmlns="http://schemas.openxmlformats.org/package/2006/content-types">
  <Default Extension="bin" ContentType="application/vnd.openxmlformats-officedocument.oleObject"/>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notesSlides/notesSlide4.xml" ContentType="application/vnd.openxmlformats-officedocument.presentationml.notesSlide+xml"/>
  <Override PartName="/ppt/charts/chart3.xml" ContentType="application/vnd.openxmlformats-officedocument.drawingml.chart+xml"/>
  <Override PartName="/ppt/charts/style3.xml" ContentType="application/vnd.ms-office.chartstyle+xml"/>
  <Override PartName="/ppt/charts/colors3.xml" ContentType="application/vnd.ms-office.chartcolorstyle+xml"/>
  <Override PartName="/ppt/notesSlides/notesSlide5.xml" ContentType="application/vnd.openxmlformats-officedocument.presentationml.notesSlide+xml"/>
  <Override PartName="/ppt/charts/chart4.xml" ContentType="application/vnd.openxmlformats-officedocument.drawingml.chart+xml"/>
  <Override PartName="/ppt/charts/style4.xml" ContentType="application/vnd.ms-office.chartstyle+xml"/>
  <Override PartName="/ppt/charts/colors4.xml" ContentType="application/vnd.ms-office.chartcolorstyle+xml"/>
  <Override PartName="/ppt/notesSlides/notesSlide6.xml" ContentType="application/vnd.openxmlformats-officedocument.presentationml.notesSlide+xml"/>
  <Override PartName="/ppt/notesSlides/notesSlide7.xml" ContentType="application/vnd.openxmlformats-officedocument.presentationml.notesSlide+xml"/>
  <Override PartName="/ppt/charts/chart5.xml" ContentType="application/vnd.openxmlformats-officedocument.drawingml.chart+xml"/>
  <Override PartName="/ppt/charts/style5.xml" ContentType="application/vnd.ms-office.chartstyle+xml"/>
  <Override PartName="/ppt/charts/colors5.xml" ContentType="application/vnd.ms-office.chartcolorstyle+xml"/>
  <Override PartName="/ppt/charts/chart6.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0"/>
  </p:notesMasterIdLst>
  <p:handoutMasterIdLst>
    <p:handoutMasterId r:id="rId21"/>
  </p:handoutMasterIdLst>
  <p:sldIdLst>
    <p:sldId id="256" r:id="rId2"/>
    <p:sldId id="286" r:id="rId3"/>
    <p:sldId id="302" r:id="rId4"/>
    <p:sldId id="305" r:id="rId5"/>
    <p:sldId id="301" r:id="rId6"/>
    <p:sldId id="293" r:id="rId7"/>
    <p:sldId id="274" r:id="rId8"/>
    <p:sldId id="292" r:id="rId9"/>
    <p:sldId id="304" r:id="rId10"/>
    <p:sldId id="285" r:id="rId11"/>
    <p:sldId id="290" r:id="rId12"/>
    <p:sldId id="295" r:id="rId13"/>
    <p:sldId id="298" r:id="rId14"/>
    <p:sldId id="284" r:id="rId15"/>
    <p:sldId id="288" r:id="rId16"/>
    <p:sldId id="283" r:id="rId17"/>
    <p:sldId id="297" r:id="rId18"/>
    <p:sldId id="291" r:id="rId19"/>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9958" autoAdjust="0"/>
    <p:restoredTop sz="84203" autoAdjust="0"/>
  </p:normalViewPr>
  <p:slideViewPr>
    <p:cSldViewPr snapToGrid="0">
      <p:cViewPr varScale="1">
        <p:scale>
          <a:sx n="93" d="100"/>
          <a:sy n="93" d="100"/>
        </p:scale>
        <p:origin x="408"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handoutMaster" Target="handoutMasters/handoutMaster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charts/_rels/chart1.xml.rels><?xml version="1.0" encoding="UTF-8" standalone="yes"?>
<Relationships xmlns="http://schemas.openxmlformats.org/package/2006/relationships"><Relationship Id="rId3" Type="http://schemas.openxmlformats.org/officeDocument/2006/relationships/package" Target="../embeddings/Microsoft_Excel_Worksheet.xlsx"/><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embeddings/oleObject1.bin"/><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3" Type="http://schemas.openxmlformats.org/officeDocument/2006/relationships/package" Target="../embeddings/Microsoft_Excel_Worksheet1.xlsx"/><Relationship Id="rId2" Type="http://schemas.microsoft.com/office/2011/relationships/chartColorStyle" Target="colors3.xml"/><Relationship Id="rId1" Type="http://schemas.microsoft.com/office/2011/relationships/chartStyle" Target="style3.xml"/></Relationships>
</file>

<file path=ppt/charts/_rels/chart4.xml.rels><?xml version="1.0" encoding="UTF-8" standalone="yes"?>
<Relationships xmlns="http://schemas.openxmlformats.org/package/2006/relationships"><Relationship Id="rId3" Type="http://schemas.openxmlformats.org/officeDocument/2006/relationships/package" Target="../embeddings/Microsoft_Excel_Worksheet2.xlsx"/><Relationship Id="rId2" Type="http://schemas.microsoft.com/office/2011/relationships/chartColorStyle" Target="colors4.xml"/><Relationship Id="rId1" Type="http://schemas.microsoft.com/office/2011/relationships/chartStyle" Target="style4.xml"/></Relationships>
</file>

<file path=ppt/charts/_rels/chart5.xml.rels><?xml version="1.0" encoding="UTF-8" standalone="yes"?>
<Relationships xmlns="http://schemas.openxmlformats.org/package/2006/relationships"><Relationship Id="rId3" Type="http://schemas.openxmlformats.org/officeDocument/2006/relationships/package" Target="../embeddings/Microsoft_Excel_Worksheet3.xlsx"/><Relationship Id="rId2" Type="http://schemas.microsoft.com/office/2011/relationships/chartColorStyle" Target="colors5.xml"/><Relationship Id="rId1" Type="http://schemas.microsoft.com/office/2011/relationships/chartStyle" Target="style5.xml"/></Relationships>
</file>

<file path=ppt/charts/_rels/chart6.xml.rels><?xml version="1.0" encoding="UTF-8" standalone="yes"?>
<Relationships xmlns="http://schemas.openxmlformats.org/package/2006/relationships"><Relationship Id="rId3" Type="http://schemas.openxmlformats.org/officeDocument/2006/relationships/package" Target="../embeddings/Microsoft_Excel_Worksheet4.xlsx"/><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'weoreptc (16)'!$A$14</c:f>
              <c:strCache>
                <c:ptCount val="1"/>
                <c:pt idx="0">
                  <c:v>UK</c:v>
                </c:pt>
              </c:strCache>
            </c:strRef>
          </c:tx>
          <c:spPr>
            <a:ln w="28575" cap="rnd">
              <a:solidFill>
                <a:schemeClr val="accent1"/>
              </a:solidFill>
              <a:round/>
            </a:ln>
            <a:effectLst/>
          </c:spPr>
          <c:marker>
            <c:symbol val="none"/>
          </c:marker>
          <c:cat>
            <c:numRef>
              <c:f>'weoreptc (16)'!$B$13:$T$13</c:f>
              <c:numCache>
                <c:formatCode>General</c:formatCode>
                <c:ptCount val="19"/>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pt idx="18">
                  <c:v>2016</c:v>
                </c:pt>
              </c:numCache>
            </c:numRef>
          </c:cat>
          <c:val>
            <c:numRef>
              <c:f>'weoreptc (16)'!$B$14:$T$14</c:f>
              <c:numCache>
                <c:formatCode>0.0%</c:formatCode>
                <c:ptCount val="19"/>
                <c:pt idx="0">
                  <c:v>6.25E-2</c:v>
                </c:pt>
                <c:pt idx="1">
                  <c:v>5.9749999999999998E-2</c:v>
                </c:pt>
                <c:pt idx="2">
                  <c:v>5.45E-2</c:v>
                </c:pt>
                <c:pt idx="3">
                  <c:v>5.0999999999999997E-2</c:v>
                </c:pt>
                <c:pt idx="4">
                  <c:v>5.2000000000000005E-2</c:v>
                </c:pt>
                <c:pt idx="5">
                  <c:v>0.05</c:v>
                </c:pt>
                <c:pt idx="6">
                  <c:v>4.7500000000000001E-2</c:v>
                </c:pt>
                <c:pt idx="7">
                  <c:v>4.8250000000000001E-2</c:v>
                </c:pt>
                <c:pt idx="8">
                  <c:v>5.425E-2</c:v>
                </c:pt>
                <c:pt idx="9">
                  <c:v>5.3499999999999999E-2</c:v>
                </c:pt>
                <c:pt idx="10">
                  <c:v>5.7249999999999995E-2</c:v>
                </c:pt>
                <c:pt idx="11">
                  <c:v>7.6249999999999998E-2</c:v>
                </c:pt>
                <c:pt idx="12">
                  <c:v>7.9000000000000001E-2</c:v>
                </c:pt>
                <c:pt idx="13">
                  <c:v>8.1000000000000003E-2</c:v>
                </c:pt>
                <c:pt idx="14">
                  <c:v>7.9750000000000001E-2</c:v>
                </c:pt>
                <c:pt idx="15">
                  <c:v>7.5749999999999998E-2</c:v>
                </c:pt>
                <c:pt idx="16">
                  <c:v>6.2E-2</c:v>
                </c:pt>
                <c:pt idx="17">
                  <c:v>5.4000000000000006E-2</c:v>
                </c:pt>
                <c:pt idx="18">
                  <c:v>4.9619999999999997E-2</c:v>
                </c:pt>
              </c:numCache>
            </c:numRef>
          </c:val>
          <c:smooth val="0"/>
          <c:extLst>
            <c:ext xmlns:c16="http://schemas.microsoft.com/office/drawing/2014/chart" uri="{C3380CC4-5D6E-409C-BE32-E72D297353CC}">
              <c16:uniqueId val="{00000000-38FD-4648-A063-1039902F7E0E}"/>
            </c:ext>
          </c:extLst>
        </c:ser>
        <c:ser>
          <c:idx val="1"/>
          <c:order val="1"/>
          <c:tx>
            <c:strRef>
              <c:f>'weoreptc (16)'!$A$15</c:f>
              <c:strCache>
                <c:ptCount val="1"/>
                <c:pt idx="0">
                  <c:v>SAD</c:v>
                </c:pt>
              </c:strCache>
            </c:strRef>
          </c:tx>
          <c:spPr>
            <a:ln w="28575" cap="rnd">
              <a:solidFill>
                <a:schemeClr val="accent2"/>
              </a:solidFill>
              <a:round/>
            </a:ln>
            <a:effectLst/>
          </c:spPr>
          <c:marker>
            <c:symbol val="none"/>
          </c:marker>
          <c:cat>
            <c:numRef>
              <c:f>'weoreptc (16)'!$B$13:$T$13</c:f>
              <c:numCache>
                <c:formatCode>General</c:formatCode>
                <c:ptCount val="19"/>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pt idx="18">
                  <c:v>2016</c:v>
                </c:pt>
              </c:numCache>
            </c:numRef>
          </c:cat>
          <c:val>
            <c:numRef>
              <c:f>'weoreptc (16)'!$B$15:$T$15</c:f>
              <c:numCache>
                <c:formatCode>0.0%</c:formatCode>
                <c:ptCount val="19"/>
                <c:pt idx="0">
                  <c:v>4.4999999999999998E-2</c:v>
                </c:pt>
                <c:pt idx="1">
                  <c:v>4.2169999999999999E-2</c:v>
                </c:pt>
                <c:pt idx="2">
                  <c:v>3.9670000000000004E-2</c:v>
                </c:pt>
                <c:pt idx="3">
                  <c:v>4.7419999999999997E-2</c:v>
                </c:pt>
                <c:pt idx="4">
                  <c:v>5.7830000000000006E-2</c:v>
                </c:pt>
                <c:pt idx="5">
                  <c:v>5.9920000000000001E-2</c:v>
                </c:pt>
                <c:pt idx="6">
                  <c:v>5.5419999999999997E-2</c:v>
                </c:pt>
                <c:pt idx="7">
                  <c:v>5.083E-2</c:v>
                </c:pt>
                <c:pt idx="8">
                  <c:v>4.6079999999999996E-2</c:v>
                </c:pt>
                <c:pt idx="9">
                  <c:v>4.6170000000000003E-2</c:v>
                </c:pt>
                <c:pt idx="10">
                  <c:v>5.7999999999999996E-2</c:v>
                </c:pt>
                <c:pt idx="11">
                  <c:v>9.2829999999999996E-2</c:v>
                </c:pt>
                <c:pt idx="12">
                  <c:v>9.6079999999999999E-2</c:v>
                </c:pt>
                <c:pt idx="13">
                  <c:v>8.9329999999999993E-2</c:v>
                </c:pt>
                <c:pt idx="14">
                  <c:v>8.0749999999999988E-2</c:v>
                </c:pt>
                <c:pt idx="15">
                  <c:v>7.3749999999999996E-2</c:v>
                </c:pt>
                <c:pt idx="16">
                  <c:v>6.1669999999999996E-2</c:v>
                </c:pt>
                <c:pt idx="17">
                  <c:v>5.2830000000000002E-2</c:v>
                </c:pt>
                <c:pt idx="18">
                  <c:v>4.8949999999999994E-2</c:v>
                </c:pt>
              </c:numCache>
            </c:numRef>
          </c:val>
          <c:smooth val="0"/>
          <c:extLst>
            <c:ext xmlns:c16="http://schemas.microsoft.com/office/drawing/2014/chart" uri="{C3380CC4-5D6E-409C-BE32-E72D297353CC}">
              <c16:uniqueId val="{00000001-38FD-4648-A063-1039902F7E0E}"/>
            </c:ext>
          </c:extLst>
        </c:ser>
        <c:ser>
          <c:idx val="2"/>
          <c:order val="2"/>
          <c:tx>
            <c:strRef>
              <c:f>'weoreptc (16)'!$A$16</c:f>
              <c:strCache>
                <c:ptCount val="1"/>
                <c:pt idx="0">
                  <c:v>Evrozona</c:v>
                </c:pt>
              </c:strCache>
            </c:strRef>
          </c:tx>
          <c:spPr>
            <a:ln w="28575" cap="rnd">
              <a:solidFill>
                <a:schemeClr val="accent3"/>
              </a:solidFill>
              <a:round/>
            </a:ln>
            <a:effectLst/>
          </c:spPr>
          <c:marker>
            <c:symbol val="none"/>
          </c:marker>
          <c:cat>
            <c:numRef>
              <c:f>'weoreptc (16)'!$B$13:$T$13</c:f>
              <c:numCache>
                <c:formatCode>General</c:formatCode>
                <c:ptCount val="19"/>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pt idx="18">
                  <c:v>2016</c:v>
                </c:pt>
              </c:numCache>
            </c:numRef>
          </c:cat>
          <c:val>
            <c:numRef>
              <c:f>'weoreptc (16)'!$B$16:$T$16</c:f>
              <c:numCache>
                <c:formatCode>0.0%</c:formatCode>
                <c:ptCount val="19"/>
                <c:pt idx="0">
                  <c:v>0.10475</c:v>
                </c:pt>
                <c:pt idx="1">
                  <c:v>9.7750000000000004E-2</c:v>
                </c:pt>
                <c:pt idx="2">
                  <c:v>8.9580000000000007E-2</c:v>
                </c:pt>
                <c:pt idx="3">
                  <c:v>8.4169999999999995E-2</c:v>
                </c:pt>
                <c:pt idx="4">
                  <c:v>8.657999999999999E-2</c:v>
                </c:pt>
                <c:pt idx="5">
                  <c:v>9.0579999999999994E-2</c:v>
                </c:pt>
                <c:pt idx="6">
                  <c:v>9.2579999999999996E-2</c:v>
                </c:pt>
                <c:pt idx="7">
                  <c:v>9.0830000000000008E-2</c:v>
                </c:pt>
                <c:pt idx="8">
                  <c:v>8.3750000000000005E-2</c:v>
                </c:pt>
                <c:pt idx="9">
                  <c:v>7.5330000000000008E-2</c:v>
                </c:pt>
                <c:pt idx="10">
                  <c:v>7.5830000000000009E-2</c:v>
                </c:pt>
                <c:pt idx="11">
                  <c:v>9.6579999999999999E-2</c:v>
                </c:pt>
                <c:pt idx="12">
                  <c:v>0.10199999999999999</c:v>
                </c:pt>
                <c:pt idx="13">
                  <c:v>0.10199999999999999</c:v>
                </c:pt>
                <c:pt idx="14">
                  <c:v>0.11382999999999999</c:v>
                </c:pt>
                <c:pt idx="15">
                  <c:v>0.12007999999999999</c:v>
                </c:pt>
                <c:pt idx="16">
                  <c:v>0.11617000000000001</c:v>
                </c:pt>
                <c:pt idx="17">
                  <c:v>0.10867</c:v>
                </c:pt>
                <c:pt idx="18">
                  <c:v>0.10026</c:v>
                </c:pt>
              </c:numCache>
            </c:numRef>
          </c:val>
          <c:smooth val="0"/>
          <c:extLst>
            <c:ext xmlns:c16="http://schemas.microsoft.com/office/drawing/2014/chart" uri="{C3380CC4-5D6E-409C-BE32-E72D297353CC}">
              <c16:uniqueId val="{00000002-38FD-4648-A063-1039902F7E0E}"/>
            </c:ext>
          </c:extLst>
        </c:ser>
        <c:dLbls>
          <c:showLegendKey val="0"/>
          <c:showVal val="0"/>
          <c:showCatName val="0"/>
          <c:showSerName val="0"/>
          <c:showPercent val="0"/>
          <c:showBubbleSize val="0"/>
        </c:dLbls>
        <c:smooth val="0"/>
        <c:axId val="664535512"/>
        <c:axId val="664534528"/>
      </c:lineChart>
      <c:catAx>
        <c:axId val="664535512"/>
        <c:scaling>
          <c:orientation val="minMax"/>
        </c:scaling>
        <c:delete val="0"/>
        <c:axPos val="b"/>
        <c:majorGridlines>
          <c:spPr>
            <a:ln w="9525" cap="flat" cmpd="sng" algn="ctr">
              <a:solidFill>
                <a:schemeClr val="bg2">
                  <a:lumMod val="7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4534528"/>
        <c:crosses val="autoZero"/>
        <c:auto val="1"/>
        <c:lblAlgn val="ctr"/>
        <c:lblOffset val="100"/>
        <c:noMultiLvlLbl val="0"/>
      </c:catAx>
      <c:valAx>
        <c:axId val="664534528"/>
        <c:scaling>
          <c:orientation val="minMax"/>
          <c:max val="0.13"/>
        </c:scaling>
        <c:delete val="0"/>
        <c:axPos val="l"/>
        <c:majorGridlines>
          <c:spPr>
            <a:ln w="12700" cap="flat" cmpd="sng" algn="ctr">
              <a:solidFill>
                <a:schemeClr val="bg2">
                  <a:lumMod val="7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tx1">
                    <a:lumMod val="65000"/>
                    <a:lumOff val="35000"/>
                  </a:schemeClr>
                </a:solidFill>
                <a:latin typeface="+mn-lt"/>
                <a:ea typeface="+mn-ea"/>
                <a:cs typeface="+mn-cs"/>
              </a:defRPr>
            </a:pPr>
            <a:endParaRPr lang="en-US"/>
          </a:p>
        </c:txPr>
        <c:crossAx val="664535512"/>
        <c:crosses val="autoZero"/>
        <c:crossBetween val="between"/>
        <c:majorUnit val="1.0000000000000002E-2"/>
      </c:valAx>
      <c:spPr>
        <a:no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4.8591996652592347E-2"/>
          <c:y val="3.2105067452815661E-2"/>
          <c:w val="0.9417461675986154"/>
          <c:h val="0.90018748256283465"/>
        </c:manualLayout>
      </c:layout>
      <c:lineChart>
        <c:grouping val="standard"/>
        <c:varyColors val="0"/>
        <c:ser>
          <c:idx val="0"/>
          <c:order val="0"/>
          <c:spPr>
            <a:ln w="28575" cap="rnd">
              <a:solidFill>
                <a:schemeClr val="accent1"/>
              </a:solidFill>
              <a:round/>
            </a:ln>
            <a:effectLst/>
          </c:spPr>
          <c:marker>
            <c:symbol val="none"/>
          </c:marker>
          <c:cat>
            <c:numRef>
              <c:f>'[Stope zaposlenosti .xlsx]Sheet1'!$F$1:$F$18</c:f>
              <c:numCache>
                <c:formatCode>General</c:formatCode>
                <c:ptCount val="18"/>
                <c:pt idx="0">
                  <c:v>1998</c:v>
                </c:pt>
                <c:pt idx="1">
                  <c:v>1999</c:v>
                </c:pt>
                <c:pt idx="2">
                  <c:v>2000</c:v>
                </c:pt>
                <c:pt idx="3">
                  <c:v>2001</c:v>
                </c:pt>
                <c:pt idx="4">
                  <c:v>2002</c:v>
                </c:pt>
                <c:pt idx="5">
                  <c:v>2003</c:v>
                </c:pt>
                <c:pt idx="6">
                  <c:v>2004</c:v>
                </c:pt>
                <c:pt idx="7">
                  <c:v>2005</c:v>
                </c:pt>
                <c:pt idx="8">
                  <c:v>2006</c:v>
                </c:pt>
                <c:pt idx="9">
                  <c:v>2007</c:v>
                </c:pt>
                <c:pt idx="10">
                  <c:v>2008</c:v>
                </c:pt>
                <c:pt idx="11">
                  <c:v>2009</c:v>
                </c:pt>
                <c:pt idx="12">
                  <c:v>2010</c:v>
                </c:pt>
                <c:pt idx="13">
                  <c:v>2011</c:v>
                </c:pt>
                <c:pt idx="14">
                  <c:v>2012</c:v>
                </c:pt>
                <c:pt idx="15">
                  <c:v>2013</c:v>
                </c:pt>
                <c:pt idx="16">
                  <c:v>2014</c:v>
                </c:pt>
                <c:pt idx="17">
                  <c:v>2015</c:v>
                </c:pt>
              </c:numCache>
            </c:numRef>
          </c:cat>
          <c:val>
            <c:numRef>
              <c:f>'[Stope zaposlenosti .xlsx]Sheet1'!$G$1:$G$18</c:f>
              <c:numCache>
                <c:formatCode>0.0%</c:formatCode>
                <c:ptCount val="18"/>
                <c:pt idx="0">
                  <c:v>0.73843449999999999</c:v>
                </c:pt>
                <c:pt idx="1">
                  <c:v>0.73946049999999997</c:v>
                </c:pt>
                <c:pt idx="2">
                  <c:v>0.74094559999999998</c:v>
                </c:pt>
                <c:pt idx="3">
                  <c:v>0.73135620000000001</c:v>
                </c:pt>
                <c:pt idx="4">
                  <c:v>0.71929310000000002</c:v>
                </c:pt>
                <c:pt idx="5">
                  <c:v>0.71223339999999991</c:v>
                </c:pt>
                <c:pt idx="6">
                  <c:v>0.71222479999999999</c:v>
                </c:pt>
                <c:pt idx="7">
                  <c:v>0.71530169999999993</c:v>
                </c:pt>
                <c:pt idx="8">
                  <c:v>0.71997080000000002</c:v>
                </c:pt>
                <c:pt idx="9">
                  <c:v>0.71781319999999993</c:v>
                </c:pt>
                <c:pt idx="10">
                  <c:v>0.70888249999999997</c:v>
                </c:pt>
                <c:pt idx="11">
                  <c:v>0.67625950000000001</c:v>
                </c:pt>
                <c:pt idx="12">
                  <c:v>0.66689769999999993</c:v>
                </c:pt>
                <c:pt idx="13">
                  <c:v>0.66647540000000005</c:v>
                </c:pt>
                <c:pt idx="14">
                  <c:v>0.67136610000000008</c:v>
                </c:pt>
                <c:pt idx="15">
                  <c:v>0.67359939999999996</c:v>
                </c:pt>
                <c:pt idx="16">
                  <c:v>0.68148750000000002</c:v>
                </c:pt>
                <c:pt idx="17">
                  <c:v>0.68709620000000005</c:v>
                </c:pt>
              </c:numCache>
            </c:numRef>
          </c:val>
          <c:smooth val="0"/>
          <c:extLst>
            <c:ext xmlns:c16="http://schemas.microsoft.com/office/drawing/2014/chart" uri="{C3380CC4-5D6E-409C-BE32-E72D297353CC}">
              <c16:uniqueId val="{00000000-D59E-4105-AEE8-EAC44D02B9AC}"/>
            </c:ext>
          </c:extLst>
        </c:ser>
        <c:dLbls>
          <c:showLegendKey val="0"/>
          <c:showVal val="0"/>
          <c:showCatName val="0"/>
          <c:showSerName val="0"/>
          <c:showPercent val="0"/>
          <c:showBubbleSize val="0"/>
        </c:dLbls>
        <c:smooth val="0"/>
        <c:axId val="664527312"/>
        <c:axId val="664524360"/>
      </c:lineChart>
      <c:catAx>
        <c:axId val="664527312"/>
        <c:scaling>
          <c:orientation val="minMax"/>
        </c:scaling>
        <c:delete val="0"/>
        <c:axPos val="b"/>
        <c:majorGridlines>
          <c:spPr>
            <a:ln w="9525" cap="flat" cmpd="sng" algn="ctr">
              <a:solidFill>
                <a:schemeClr val="tx1">
                  <a:lumMod val="15000"/>
                  <a:lumOff val="85000"/>
                </a:schemeClr>
              </a:solidFill>
              <a:round/>
            </a:ln>
            <a:effectLst/>
          </c:spPr>
        </c:maj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664524360"/>
        <c:crosses val="autoZero"/>
        <c:auto val="1"/>
        <c:lblAlgn val="ctr"/>
        <c:lblOffset val="100"/>
        <c:noMultiLvlLbl val="0"/>
      </c:catAx>
      <c:valAx>
        <c:axId val="664524360"/>
        <c:scaling>
          <c:orientation val="minMax"/>
        </c:scaling>
        <c:delete val="0"/>
        <c:axPos val="l"/>
        <c:majorGridlines>
          <c:spPr>
            <a:ln w="9525" cap="flat" cmpd="sng" algn="ctr">
              <a:solidFill>
                <a:schemeClr val="tx1">
                  <a:lumMod val="15000"/>
                  <a:lumOff val="85000"/>
                </a:schemeClr>
              </a:solidFill>
              <a:round/>
            </a:ln>
            <a:effectLst/>
          </c:spPr>
        </c:majorGridlines>
        <c:numFmt formatCode="0.0%" sourceLinked="1"/>
        <c:majorTickMark val="none"/>
        <c:minorTickMark val="none"/>
        <c:tickLblPos val="nextTo"/>
        <c:spPr>
          <a:noFill/>
          <a:ln>
            <a:solidFill>
              <a:schemeClr val="bg2">
                <a:lumMod val="90000"/>
              </a:schemeClr>
            </a:solid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664527312"/>
        <c:crosses val="autoZero"/>
        <c:crossBetween val="between"/>
        <c:majorUnit val="1.0000000000000002E-2"/>
      </c:valAx>
      <c:spPr>
        <a:solidFill>
          <a:schemeClr val="bg2"/>
        </a:solidFill>
        <a:ln>
          <a:noFill/>
        </a:ln>
        <a:effectLst/>
      </c:spPr>
    </c:plotArea>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lineChart>
        <c:grouping val="standard"/>
        <c:varyColors val="0"/>
        <c:ser>
          <c:idx val="0"/>
          <c:order val="0"/>
          <c:tx>
            <c:strRef>
              <c:f>'BLS Data Series'!$P$13</c:f>
              <c:strCache>
                <c:ptCount val="1"/>
                <c:pt idx="0">
                  <c:v>Nominalno</c:v>
                </c:pt>
              </c:strCache>
            </c:strRef>
          </c:tx>
          <c:spPr>
            <a:ln w="28575" cap="rnd">
              <a:solidFill>
                <a:schemeClr val="accent1"/>
              </a:solidFill>
              <a:round/>
            </a:ln>
            <a:effectLst/>
          </c:spPr>
          <c:marker>
            <c:symbol val="none"/>
          </c:marker>
          <c:cat>
            <c:numRef>
              <c:f>'BLS Data Series'!$O$14:$O$65</c:f>
              <c:numCache>
                <c:formatCode>General</c:formatCode>
                <c:ptCount val="52"/>
                <c:pt idx="0">
                  <c:v>1964</c:v>
                </c:pt>
                <c:pt idx="1">
                  <c:v>1965</c:v>
                </c:pt>
                <c:pt idx="2">
                  <c:v>1966</c:v>
                </c:pt>
                <c:pt idx="3">
                  <c:v>1967</c:v>
                </c:pt>
                <c:pt idx="4">
                  <c:v>1968</c:v>
                </c:pt>
                <c:pt idx="5">
                  <c:v>1969</c:v>
                </c:pt>
                <c:pt idx="6">
                  <c:v>1970</c:v>
                </c:pt>
                <c:pt idx="7">
                  <c:v>1971</c:v>
                </c:pt>
                <c:pt idx="8">
                  <c:v>1972</c:v>
                </c:pt>
                <c:pt idx="9">
                  <c:v>1973</c:v>
                </c:pt>
                <c:pt idx="10">
                  <c:v>1974</c:v>
                </c:pt>
                <c:pt idx="11">
                  <c:v>1975</c:v>
                </c:pt>
                <c:pt idx="12">
                  <c:v>1976</c:v>
                </c:pt>
                <c:pt idx="13">
                  <c:v>1977</c:v>
                </c:pt>
                <c:pt idx="14">
                  <c:v>1978</c:v>
                </c:pt>
                <c:pt idx="15">
                  <c:v>1979</c:v>
                </c:pt>
                <c:pt idx="16">
                  <c:v>1980</c:v>
                </c:pt>
                <c:pt idx="17">
                  <c:v>1981</c:v>
                </c:pt>
                <c:pt idx="18">
                  <c:v>1982</c:v>
                </c:pt>
                <c:pt idx="19">
                  <c:v>1983</c:v>
                </c:pt>
                <c:pt idx="20">
                  <c:v>1984</c:v>
                </c:pt>
                <c:pt idx="21">
                  <c:v>1985</c:v>
                </c:pt>
                <c:pt idx="22">
                  <c:v>1986</c:v>
                </c:pt>
                <c:pt idx="23">
                  <c:v>1987</c:v>
                </c:pt>
                <c:pt idx="24">
                  <c:v>1988</c:v>
                </c:pt>
                <c:pt idx="25">
                  <c:v>1989</c:v>
                </c:pt>
                <c:pt idx="26">
                  <c:v>1990</c:v>
                </c:pt>
                <c:pt idx="27">
                  <c:v>1991</c:v>
                </c:pt>
                <c:pt idx="28">
                  <c:v>1992</c:v>
                </c:pt>
                <c:pt idx="29">
                  <c:v>1993</c:v>
                </c:pt>
                <c:pt idx="30">
                  <c:v>1994</c:v>
                </c:pt>
                <c:pt idx="31">
                  <c:v>1995</c:v>
                </c:pt>
                <c:pt idx="32">
                  <c:v>1996</c:v>
                </c:pt>
                <c:pt idx="33">
                  <c:v>1997</c:v>
                </c:pt>
                <c:pt idx="34">
                  <c:v>1998</c:v>
                </c:pt>
                <c:pt idx="35">
                  <c:v>1999</c:v>
                </c:pt>
                <c:pt idx="36">
                  <c:v>2000</c:v>
                </c:pt>
                <c:pt idx="37">
                  <c:v>2001</c:v>
                </c:pt>
                <c:pt idx="38">
                  <c:v>2002</c:v>
                </c:pt>
                <c:pt idx="39">
                  <c:v>2003</c:v>
                </c:pt>
                <c:pt idx="40">
                  <c:v>2004</c:v>
                </c:pt>
                <c:pt idx="41">
                  <c:v>2005</c:v>
                </c:pt>
                <c:pt idx="42">
                  <c:v>2006</c:v>
                </c:pt>
                <c:pt idx="43">
                  <c:v>2007</c:v>
                </c:pt>
                <c:pt idx="44">
                  <c:v>2008</c:v>
                </c:pt>
                <c:pt idx="45">
                  <c:v>2009</c:v>
                </c:pt>
                <c:pt idx="46">
                  <c:v>2010</c:v>
                </c:pt>
                <c:pt idx="47">
                  <c:v>2011</c:v>
                </c:pt>
                <c:pt idx="48">
                  <c:v>2012</c:v>
                </c:pt>
                <c:pt idx="49">
                  <c:v>2013</c:v>
                </c:pt>
                <c:pt idx="50">
                  <c:v>2014</c:v>
                </c:pt>
                <c:pt idx="51">
                  <c:v>2015</c:v>
                </c:pt>
              </c:numCache>
            </c:numRef>
          </c:cat>
          <c:val>
            <c:numRef>
              <c:f>'BLS Data Series'!$P$14:$P$65</c:f>
              <c:numCache>
                <c:formatCode>#0.00</c:formatCode>
                <c:ptCount val="52"/>
                <c:pt idx="0">
                  <c:v>2.5325000000000002</c:v>
                </c:pt>
                <c:pt idx="1">
                  <c:v>2.6283333333333334</c:v>
                </c:pt>
                <c:pt idx="2">
                  <c:v>2.7333333333333329</c:v>
                </c:pt>
                <c:pt idx="3">
                  <c:v>2.8524999999999996</c:v>
                </c:pt>
                <c:pt idx="4">
                  <c:v>3.02</c:v>
                </c:pt>
                <c:pt idx="5">
                  <c:v>3.2133333333333329</c:v>
                </c:pt>
                <c:pt idx="6">
                  <c:v>3.4033333333333329</c:v>
                </c:pt>
                <c:pt idx="7">
                  <c:v>3.6225000000000001</c:v>
                </c:pt>
                <c:pt idx="8">
                  <c:v>3.8991666666666656</c:v>
                </c:pt>
                <c:pt idx="9">
                  <c:v>4.1350000000000007</c:v>
                </c:pt>
                <c:pt idx="10">
                  <c:v>4.435833333333334</c:v>
                </c:pt>
                <c:pt idx="11">
                  <c:v>4.7316666666666665</c:v>
                </c:pt>
                <c:pt idx="12">
                  <c:v>5.065833333333333</c:v>
                </c:pt>
                <c:pt idx="13">
                  <c:v>5.4416666666666664</c:v>
                </c:pt>
                <c:pt idx="14">
                  <c:v>5.8791666666666664</c:v>
                </c:pt>
                <c:pt idx="15">
                  <c:v>6.3433333333333337</c:v>
                </c:pt>
                <c:pt idx="16">
                  <c:v>6.8466666666666667</c:v>
                </c:pt>
                <c:pt idx="17">
                  <c:v>7.4383333333333335</c:v>
                </c:pt>
                <c:pt idx="18">
                  <c:v>7.8658333333333337</c:v>
                </c:pt>
                <c:pt idx="19">
                  <c:v>8.2000000000000011</c:v>
                </c:pt>
                <c:pt idx="20">
                  <c:v>8.4883333333333333</c:v>
                </c:pt>
                <c:pt idx="21">
                  <c:v>8.7366666666666664</c:v>
                </c:pt>
                <c:pt idx="22">
                  <c:v>8.9241666666666681</c:v>
                </c:pt>
                <c:pt idx="23">
                  <c:v>9.1416666666666657</c:v>
                </c:pt>
                <c:pt idx="24">
                  <c:v>9.4366666666666674</c:v>
                </c:pt>
                <c:pt idx="25">
                  <c:v>9.8033333333333328</c:v>
                </c:pt>
                <c:pt idx="26">
                  <c:v>10.199166666666665</c:v>
                </c:pt>
                <c:pt idx="27">
                  <c:v>10.513333333333334</c:v>
                </c:pt>
                <c:pt idx="28">
                  <c:v>10.774166666666664</c:v>
                </c:pt>
                <c:pt idx="29">
                  <c:v>11.049166666666666</c:v>
                </c:pt>
                <c:pt idx="30">
                  <c:v>11.334166666666668</c:v>
                </c:pt>
                <c:pt idx="31">
                  <c:v>11.647500000000001</c:v>
                </c:pt>
                <c:pt idx="32">
                  <c:v>12.041666666666666</c:v>
                </c:pt>
                <c:pt idx="33">
                  <c:v>12.505833333333333</c:v>
                </c:pt>
                <c:pt idx="34">
                  <c:v>13.01</c:v>
                </c:pt>
                <c:pt idx="35">
                  <c:v>13.487499999999999</c:v>
                </c:pt>
                <c:pt idx="36">
                  <c:v>14.010833333333332</c:v>
                </c:pt>
                <c:pt idx="37">
                  <c:v>14.540833333333332</c:v>
                </c:pt>
                <c:pt idx="38">
                  <c:v>14.964166666666666</c:v>
                </c:pt>
                <c:pt idx="39">
                  <c:v>15.362499999999999</c:v>
                </c:pt>
                <c:pt idx="40">
                  <c:v>15.685833333333335</c:v>
                </c:pt>
                <c:pt idx="41">
                  <c:v>16.115833333333331</c:v>
                </c:pt>
                <c:pt idx="42">
                  <c:v>16.740833333333335</c:v>
                </c:pt>
                <c:pt idx="43">
                  <c:v>17.408333333333331</c:v>
                </c:pt>
                <c:pt idx="44">
                  <c:v>18.065833333333334</c:v>
                </c:pt>
                <c:pt idx="45">
                  <c:v>18.60916666666667</c:v>
                </c:pt>
                <c:pt idx="46">
                  <c:v>19.053333333333331</c:v>
                </c:pt>
                <c:pt idx="47">
                  <c:v>19.440000000000001</c:v>
                </c:pt>
                <c:pt idx="48">
                  <c:v>19.725833333333334</c:v>
                </c:pt>
                <c:pt idx="49">
                  <c:v>20.136666666666667</c:v>
                </c:pt>
                <c:pt idx="50">
                  <c:v>20.602500000000003</c:v>
                </c:pt>
                <c:pt idx="51">
                  <c:v>21.035833333333333</c:v>
                </c:pt>
              </c:numCache>
            </c:numRef>
          </c:val>
          <c:smooth val="0"/>
          <c:extLst>
            <c:ext xmlns:c16="http://schemas.microsoft.com/office/drawing/2014/chart" uri="{C3380CC4-5D6E-409C-BE32-E72D297353CC}">
              <c16:uniqueId val="{00000000-F57E-47A5-B533-42DF255EAB01}"/>
            </c:ext>
          </c:extLst>
        </c:ser>
        <c:ser>
          <c:idx val="1"/>
          <c:order val="1"/>
          <c:tx>
            <c:strRef>
              <c:f>'BLS Data Series'!$Q$13</c:f>
              <c:strCache>
                <c:ptCount val="1"/>
                <c:pt idx="0">
                  <c:v>Realno</c:v>
                </c:pt>
              </c:strCache>
            </c:strRef>
          </c:tx>
          <c:spPr>
            <a:ln w="28575" cap="rnd">
              <a:solidFill>
                <a:schemeClr val="accent2"/>
              </a:solidFill>
              <a:round/>
            </a:ln>
            <a:effectLst/>
          </c:spPr>
          <c:marker>
            <c:symbol val="none"/>
          </c:marker>
          <c:cat>
            <c:numRef>
              <c:f>'BLS Data Series'!$O$14:$O$65</c:f>
              <c:numCache>
                <c:formatCode>General</c:formatCode>
                <c:ptCount val="52"/>
                <c:pt idx="0">
                  <c:v>1964</c:v>
                </c:pt>
                <c:pt idx="1">
                  <c:v>1965</c:v>
                </c:pt>
                <c:pt idx="2">
                  <c:v>1966</c:v>
                </c:pt>
                <c:pt idx="3">
                  <c:v>1967</c:v>
                </c:pt>
                <c:pt idx="4">
                  <c:v>1968</c:v>
                </c:pt>
                <c:pt idx="5">
                  <c:v>1969</c:v>
                </c:pt>
                <c:pt idx="6">
                  <c:v>1970</c:v>
                </c:pt>
                <c:pt idx="7">
                  <c:v>1971</c:v>
                </c:pt>
                <c:pt idx="8">
                  <c:v>1972</c:v>
                </c:pt>
                <c:pt idx="9">
                  <c:v>1973</c:v>
                </c:pt>
                <c:pt idx="10">
                  <c:v>1974</c:v>
                </c:pt>
                <c:pt idx="11">
                  <c:v>1975</c:v>
                </c:pt>
                <c:pt idx="12">
                  <c:v>1976</c:v>
                </c:pt>
                <c:pt idx="13">
                  <c:v>1977</c:v>
                </c:pt>
                <c:pt idx="14">
                  <c:v>1978</c:v>
                </c:pt>
                <c:pt idx="15">
                  <c:v>1979</c:v>
                </c:pt>
                <c:pt idx="16">
                  <c:v>1980</c:v>
                </c:pt>
                <c:pt idx="17">
                  <c:v>1981</c:v>
                </c:pt>
                <c:pt idx="18">
                  <c:v>1982</c:v>
                </c:pt>
                <c:pt idx="19">
                  <c:v>1983</c:v>
                </c:pt>
                <c:pt idx="20">
                  <c:v>1984</c:v>
                </c:pt>
                <c:pt idx="21">
                  <c:v>1985</c:v>
                </c:pt>
                <c:pt idx="22">
                  <c:v>1986</c:v>
                </c:pt>
                <c:pt idx="23">
                  <c:v>1987</c:v>
                </c:pt>
                <c:pt idx="24">
                  <c:v>1988</c:v>
                </c:pt>
                <c:pt idx="25">
                  <c:v>1989</c:v>
                </c:pt>
                <c:pt idx="26">
                  <c:v>1990</c:v>
                </c:pt>
                <c:pt idx="27">
                  <c:v>1991</c:v>
                </c:pt>
                <c:pt idx="28">
                  <c:v>1992</c:v>
                </c:pt>
                <c:pt idx="29">
                  <c:v>1993</c:v>
                </c:pt>
                <c:pt idx="30">
                  <c:v>1994</c:v>
                </c:pt>
                <c:pt idx="31">
                  <c:v>1995</c:v>
                </c:pt>
                <c:pt idx="32">
                  <c:v>1996</c:v>
                </c:pt>
                <c:pt idx="33">
                  <c:v>1997</c:v>
                </c:pt>
                <c:pt idx="34">
                  <c:v>1998</c:v>
                </c:pt>
                <c:pt idx="35">
                  <c:v>1999</c:v>
                </c:pt>
                <c:pt idx="36">
                  <c:v>2000</c:v>
                </c:pt>
                <c:pt idx="37">
                  <c:v>2001</c:v>
                </c:pt>
                <c:pt idx="38">
                  <c:v>2002</c:v>
                </c:pt>
                <c:pt idx="39">
                  <c:v>2003</c:v>
                </c:pt>
                <c:pt idx="40">
                  <c:v>2004</c:v>
                </c:pt>
                <c:pt idx="41">
                  <c:v>2005</c:v>
                </c:pt>
                <c:pt idx="42">
                  <c:v>2006</c:v>
                </c:pt>
                <c:pt idx="43">
                  <c:v>2007</c:v>
                </c:pt>
                <c:pt idx="44">
                  <c:v>2008</c:v>
                </c:pt>
                <c:pt idx="45">
                  <c:v>2009</c:v>
                </c:pt>
                <c:pt idx="46">
                  <c:v>2010</c:v>
                </c:pt>
                <c:pt idx="47">
                  <c:v>2011</c:v>
                </c:pt>
                <c:pt idx="48">
                  <c:v>2012</c:v>
                </c:pt>
                <c:pt idx="49">
                  <c:v>2013</c:v>
                </c:pt>
                <c:pt idx="50">
                  <c:v>2014</c:v>
                </c:pt>
                <c:pt idx="51">
                  <c:v>2015</c:v>
                </c:pt>
              </c:numCache>
            </c:numRef>
          </c:cat>
          <c:val>
            <c:numRef>
              <c:f>'BLS Data Series'!$Q$14:$Q$65</c:f>
              <c:numCache>
                <c:formatCode>#0.00</c:formatCode>
                <c:ptCount val="52"/>
                <c:pt idx="0">
                  <c:v>19.34</c:v>
                </c:pt>
                <c:pt idx="1">
                  <c:v>19.79</c:v>
                </c:pt>
                <c:pt idx="2">
                  <c:v>19.97</c:v>
                </c:pt>
                <c:pt idx="3">
                  <c:v>20.22</c:v>
                </c:pt>
                <c:pt idx="4">
                  <c:v>20.57</c:v>
                </c:pt>
                <c:pt idx="5">
                  <c:v>20.73</c:v>
                </c:pt>
                <c:pt idx="6">
                  <c:v>20.77</c:v>
                </c:pt>
                <c:pt idx="7">
                  <c:v>21.19</c:v>
                </c:pt>
                <c:pt idx="8">
                  <c:v>22.11</c:v>
                </c:pt>
                <c:pt idx="9">
                  <c:v>22.1</c:v>
                </c:pt>
                <c:pt idx="10">
                  <c:v>21.35</c:v>
                </c:pt>
                <c:pt idx="11">
                  <c:v>20.84</c:v>
                </c:pt>
                <c:pt idx="12">
                  <c:v>21.12</c:v>
                </c:pt>
                <c:pt idx="13">
                  <c:v>21.28</c:v>
                </c:pt>
                <c:pt idx="14">
                  <c:v>21.38</c:v>
                </c:pt>
                <c:pt idx="15">
                  <c:v>20.7</c:v>
                </c:pt>
                <c:pt idx="16">
                  <c:v>19.7</c:v>
                </c:pt>
                <c:pt idx="17">
                  <c:v>19.399999999999999</c:v>
                </c:pt>
                <c:pt idx="18">
                  <c:v>19.329999999999998</c:v>
                </c:pt>
                <c:pt idx="19">
                  <c:v>19.510000000000002</c:v>
                </c:pt>
                <c:pt idx="20">
                  <c:v>19.37</c:v>
                </c:pt>
                <c:pt idx="21">
                  <c:v>19.25</c:v>
                </c:pt>
                <c:pt idx="22">
                  <c:v>19.29</c:v>
                </c:pt>
                <c:pt idx="23">
                  <c:v>19.07</c:v>
                </c:pt>
                <c:pt idx="24">
                  <c:v>18.91</c:v>
                </c:pt>
                <c:pt idx="25">
                  <c:v>18.73</c:v>
                </c:pt>
                <c:pt idx="26">
                  <c:v>18.5</c:v>
                </c:pt>
                <c:pt idx="27">
                  <c:v>18.29</c:v>
                </c:pt>
                <c:pt idx="28">
                  <c:v>18.190000000000001</c:v>
                </c:pt>
                <c:pt idx="29">
                  <c:v>18.12</c:v>
                </c:pt>
                <c:pt idx="30">
                  <c:v>18.12</c:v>
                </c:pt>
                <c:pt idx="31">
                  <c:v>18.12</c:v>
                </c:pt>
                <c:pt idx="32">
                  <c:v>18.190000000000001</c:v>
                </c:pt>
                <c:pt idx="33">
                  <c:v>18.47</c:v>
                </c:pt>
                <c:pt idx="34">
                  <c:v>18.920000000000002</c:v>
                </c:pt>
                <c:pt idx="35">
                  <c:v>19.190000000000001</c:v>
                </c:pt>
                <c:pt idx="36">
                  <c:v>19.28</c:v>
                </c:pt>
                <c:pt idx="37">
                  <c:v>19.46</c:v>
                </c:pt>
                <c:pt idx="38">
                  <c:v>19.71</c:v>
                </c:pt>
                <c:pt idx="39">
                  <c:v>19.79</c:v>
                </c:pt>
                <c:pt idx="40">
                  <c:v>19.52</c:v>
                </c:pt>
                <c:pt idx="41">
                  <c:v>19.559999999999999</c:v>
                </c:pt>
                <c:pt idx="42">
                  <c:v>19.68</c:v>
                </c:pt>
                <c:pt idx="43">
                  <c:v>19.899999999999999</c:v>
                </c:pt>
                <c:pt idx="44">
                  <c:v>19.89</c:v>
                </c:pt>
                <c:pt idx="45">
                  <c:v>20.56</c:v>
                </c:pt>
                <c:pt idx="46">
                  <c:v>20.71</c:v>
                </c:pt>
                <c:pt idx="47">
                  <c:v>20.48</c:v>
                </c:pt>
                <c:pt idx="48">
                  <c:v>20.37</c:v>
                </c:pt>
                <c:pt idx="49">
                  <c:v>20.49</c:v>
                </c:pt>
                <c:pt idx="50">
                  <c:v>20.62</c:v>
                </c:pt>
                <c:pt idx="51">
                  <c:v>21.04</c:v>
                </c:pt>
              </c:numCache>
            </c:numRef>
          </c:val>
          <c:smooth val="0"/>
          <c:extLst>
            <c:ext xmlns:c16="http://schemas.microsoft.com/office/drawing/2014/chart" uri="{C3380CC4-5D6E-409C-BE32-E72D297353CC}">
              <c16:uniqueId val="{00000001-F57E-47A5-B533-42DF255EAB01}"/>
            </c:ext>
          </c:extLst>
        </c:ser>
        <c:dLbls>
          <c:showLegendKey val="0"/>
          <c:showVal val="0"/>
          <c:showCatName val="0"/>
          <c:showSerName val="0"/>
          <c:showPercent val="0"/>
          <c:showBubbleSize val="0"/>
        </c:dLbls>
        <c:smooth val="0"/>
        <c:axId val="424229640"/>
        <c:axId val="424227344"/>
      </c:lineChart>
      <c:catAx>
        <c:axId val="424229640"/>
        <c:scaling>
          <c:orientation val="minMax"/>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424227344"/>
        <c:crosses val="autoZero"/>
        <c:auto val="1"/>
        <c:lblAlgn val="ctr"/>
        <c:lblOffset val="100"/>
        <c:noMultiLvlLbl val="0"/>
      </c:catAx>
      <c:valAx>
        <c:axId val="424227344"/>
        <c:scaling>
          <c:orientation val="minMax"/>
          <c:max val="23"/>
          <c:min val="2"/>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424229640"/>
        <c:crosses val="autoZero"/>
        <c:crossBetween val="between"/>
        <c:majorUnit val="2"/>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5.316282475560119E-2"/>
          <c:y val="9.281637192643287E-2"/>
          <c:w val="0.93464204169600751"/>
          <c:h val="0.74890184365899493"/>
        </c:manualLayout>
      </c:layout>
      <c:lineChart>
        <c:grouping val="standard"/>
        <c:varyColors val="0"/>
        <c:ser>
          <c:idx val="0"/>
          <c:order val="0"/>
          <c:tx>
            <c:strRef>
              <c:f>'weoreptc (12)'!$A$16</c:f>
              <c:strCache>
                <c:ptCount val="1"/>
                <c:pt idx="0">
                  <c:v>Kina</c:v>
                </c:pt>
              </c:strCache>
            </c:strRef>
          </c:tx>
          <c:spPr>
            <a:ln w="28575" cap="rnd">
              <a:solidFill>
                <a:schemeClr val="accent1"/>
              </a:solidFill>
              <a:round/>
            </a:ln>
            <a:effectLst/>
          </c:spPr>
          <c:marker>
            <c:symbol val="none"/>
          </c:marker>
          <c:cat>
            <c:strRef>
              <c:f>'weoreptc (12)'!$B$15:$AQ$15</c:f>
              <c:strCache>
                <c:ptCount val="42"/>
                <c:pt idx="0">
                  <c:v>80</c:v>
                </c:pt>
                <c:pt idx="1">
                  <c:v>81</c:v>
                </c:pt>
                <c:pt idx="2">
                  <c:v>82</c:v>
                </c:pt>
                <c:pt idx="3">
                  <c:v>83</c:v>
                </c:pt>
                <c:pt idx="4">
                  <c:v>84</c:v>
                </c:pt>
                <c:pt idx="5">
                  <c:v>85</c:v>
                </c:pt>
                <c:pt idx="6">
                  <c:v>86</c:v>
                </c:pt>
                <c:pt idx="7">
                  <c:v>87</c:v>
                </c:pt>
                <c:pt idx="8">
                  <c:v>88</c:v>
                </c:pt>
                <c:pt idx="9">
                  <c:v>89</c:v>
                </c:pt>
                <c:pt idx="10">
                  <c:v>90</c:v>
                </c:pt>
                <c:pt idx="11">
                  <c:v>91</c:v>
                </c:pt>
                <c:pt idx="12">
                  <c:v>92</c:v>
                </c:pt>
                <c:pt idx="13">
                  <c:v>93</c:v>
                </c:pt>
                <c:pt idx="14">
                  <c:v>94</c:v>
                </c:pt>
                <c:pt idx="15">
                  <c:v>95</c:v>
                </c:pt>
                <c:pt idx="16">
                  <c:v>96</c:v>
                </c:pt>
                <c:pt idx="17">
                  <c:v>97</c:v>
                </c:pt>
                <c:pt idx="18">
                  <c:v>98</c:v>
                </c:pt>
                <c:pt idx="19">
                  <c:v>99</c:v>
                </c:pt>
                <c:pt idx="20">
                  <c:v>00</c:v>
                </c:pt>
                <c:pt idx="21">
                  <c:v>01</c:v>
                </c:pt>
                <c:pt idx="22">
                  <c:v>02</c:v>
                </c:pt>
                <c:pt idx="23">
                  <c:v>03</c:v>
                </c:pt>
                <c:pt idx="24">
                  <c:v>04</c:v>
                </c:pt>
                <c:pt idx="25">
                  <c:v>05</c:v>
                </c:pt>
                <c:pt idx="26">
                  <c:v>06</c:v>
                </c:pt>
                <c:pt idx="27">
                  <c:v>07</c:v>
                </c:pt>
                <c:pt idx="28">
                  <c:v>08</c:v>
                </c:pt>
                <c:pt idx="29">
                  <c:v>09</c:v>
                </c:pt>
                <c:pt idx="30">
                  <c:v>10</c:v>
                </c:pt>
                <c:pt idx="31">
                  <c:v>11</c:v>
                </c:pt>
                <c:pt idx="32">
                  <c:v>12</c:v>
                </c:pt>
                <c:pt idx="33">
                  <c:v>13</c:v>
                </c:pt>
                <c:pt idx="34">
                  <c:v>14</c:v>
                </c:pt>
                <c:pt idx="35">
                  <c:v>15</c:v>
                </c:pt>
                <c:pt idx="36">
                  <c:v>16</c:v>
                </c:pt>
                <c:pt idx="37">
                  <c:v>17</c:v>
                </c:pt>
                <c:pt idx="38">
                  <c:v>18</c:v>
                </c:pt>
                <c:pt idx="39">
                  <c:v>19</c:v>
                </c:pt>
                <c:pt idx="40">
                  <c:v>20</c:v>
                </c:pt>
                <c:pt idx="41">
                  <c:v>21</c:v>
                </c:pt>
              </c:strCache>
            </c:strRef>
          </c:cat>
          <c:val>
            <c:numRef>
              <c:f>'weoreptc (12)'!$B$16:$AQ$16</c:f>
              <c:numCache>
                <c:formatCode>0.0%</c:formatCode>
                <c:ptCount val="42"/>
                <c:pt idx="0">
                  <c:v>2.341E-2</c:v>
                </c:pt>
                <c:pt idx="1">
                  <c:v>2.418E-2</c:v>
                </c:pt>
                <c:pt idx="2">
                  <c:v>2.6259999999999999E-2</c:v>
                </c:pt>
                <c:pt idx="3">
                  <c:v>2.8389999999999999E-2</c:v>
                </c:pt>
                <c:pt idx="4">
                  <c:v>3.1289999999999998E-2</c:v>
                </c:pt>
                <c:pt idx="5">
                  <c:v>3.4230000000000003E-2</c:v>
                </c:pt>
                <c:pt idx="6">
                  <c:v>3.6019999999999996E-2</c:v>
                </c:pt>
                <c:pt idx="7">
                  <c:v>3.8769999999999999E-2</c:v>
                </c:pt>
                <c:pt idx="8">
                  <c:v>4.1250000000000002E-2</c:v>
                </c:pt>
                <c:pt idx="9">
                  <c:v>4.1440000000000005E-2</c:v>
                </c:pt>
                <c:pt idx="10">
                  <c:v>4.1360000000000001E-2</c:v>
                </c:pt>
                <c:pt idx="11">
                  <c:v>4.4119999999999999E-2</c:v>
                </c:pt>
                <c:pt idx="12">
                  <c:v>4.5259999999999995E-2</c:v>
                </c:pt>
                <c:pt idx="13">
                  <c:v>5.0549999999999998E-2</c:v>
                </c:pt>
                <c:pt idx="14">
                  <c:v>5.5519999999999993E-2</c:v>
                </c:pt>
                <c:pt idx="15">
                  <c:v>5.9459999999999999E-2</c:v>
                </c:pt>
                <c:pt idx="16">
                  <c:v>6.2960000000000002E-2</c:v>
                </c:pt>
                <c:pt idx="17">
                  <c:v>6.5979999999999997E-2</c:v>
                </c:pt>
                <c:pt idx="18">
                  <c:v>6.9330000000000003E-2</c:v>
                </c:pt>
                <c:pt idx="19">
                  <c:v>7.2059999999999999E-2</c:v>
                </c:pt>
                <c:pt idx="20">
                  <c:v>7.4550000000000005E-2</c:v>
                </c:pt>
                <c:pt idx="21">
                  <c:v>7.8810000000000005E-2</c:v>
                </c:pt>
                <c:pt idx="22">
                  <c:v>8.3559999999999995E-2</c:v>
                </c:pt>
                <c:pt idx="23">
                  <c:v>8.831E-2</c:v>
                </c:pt>
                <c:pt idx="24">
                  <c:v>9.2370000000000008E-2</c:v>
                </c:pt>
                <c:pt idx="25">
                  <c:v>9.8160000000000011E-2</c:v>
                </c:pt>
                <c:pt idx="26">
                  <c:v>0.105</c:v>
                </c:pt>
                <c:pt idx="27">
                  <c:v>0.11367000000000001</c:v>
                </c:pt>
                <c:pt idx="28">
                  <c:v>0.12107</c:v>
                </c:pt>
                <c:pt idx="29">
                  <c:v>0.13274</c:v>
                </c:pt>
                <c:pt idx="30">
                  <c:v>0.1394</c:v>
                </c:pt>
                <c:pt idx="31">
                  <c:v>0.14673999999999998</c:v>
                </c:pt>
                <c:pt idx="32">
                  <c:v>0.15348000000000001</c:v>
                </c:pt>
                <c:pt idx="33">
                  <c:v>0.16024000000000002</c:v>
                </c:pt>
                <c:pt idx="34">
                  <c:v>0.16638999999999998</c:v>
                </c:pt>
                <c:pt idx="35">
                  <c:v>0.17255999999999999</c:v>
                </c:pt>
                <c:pt idx="36">
                  <c:v>0.17859000000000003</c:v>
                </c:pt>
                <c:pt idx="37">
                  <c:v>0.18339</c:v>
                </c:pt>
                <c:pt idx="38">
                  <c:v>0.18783999999999998</c:v>
                </c:pt>
                <c:pt idx="39">
                  <c:v>0.19207000000000002</c:v>
                </c:pt>
                <c:pt idx="40">
                  <c:v>0.19616</c:v>
                </c:pt>
                <c:pt idx="41">
                  <c:v>0.20007999999999998</c:v>
                </c:pt>
              </c:numCache>
            </c:numRef>
          </c:val>
          <c:smooth val="0"/>
          <c:extLst>
            <c:ext xmlns:c16="http://schemas.microsoft.com/office/drawing/2014/chart" uri="{C3380CC4-5D6E-409C-BE32-E72D297353CC}">
              <c16:uniqueId val="{00000000-F32A-48C9-8F7D-0FFBCFEC6AA8}"/>
            </c:ext>
          </c:extLst>
        </c:ser>
        <c:ser>
          <c:idx val="1"/>
          <c:order val="1"/>
          <c:tx>
            <c:strRef>
              <c:f>'weoreptc (12)'!$A$17</c:f>
              <c:strCache>
                <c:ptCount val="1"/>
                <c:pt idx="0">
                  <c:v>Indija</c:v>
                </c:pt>
              </c:strCache>
            </c:strRef>
          </c:tx>
          <c:spPr>
            <a:ln w="28575" cap="rnd">
              <a:solidFill>
                <a:schemeClr val="accent2"/>
              </a:solidFill>
              <a:round/>
            </a:ln>
            <a:effectLst/>
          </c:spPr>
          <c:marker>
            <c:symbol val="none"/>
          </c:marker>
          <c:cat>
            <c:strRef>
              <c:f>'weoreptc (12)'!$B$15:$AQ$15</c:f>
              <c:strCache>
                <c:ptCount val="42"/>
                <c:pt idx="0">
                  <c:v>80</c:v>
                </c:pt>
                <c:pt idx="1">
                  <c:v>81</c:v>
                </c:pt>
                <c:pt idx="2">
                  <c:v>82</c:v>
                </c:pt>
                <c:pt idx="3">
                  <c:v>83</c:v>
                </c:pt>
                <c:pt idx="4">
                  <c:v>84</c:v>
                </c:pt>
                <c:pt idx="5">
                  <c:v>85</c:v>
                </c:pt>
                <c:pt idx="6">
                  <c:v>86</c:v>
                </c:pt>
                <c:pt idx="7">
                  <c:v>87</c:v>
                </c:pt>
                <c:pt idx="8">
                  <c:v>88</c:v>
                </c:pt>
                <c:pt idx="9">
                  <c:v>89</c:v>
                </c:pt>
                <c:pt idx="10">
                  <c:v>90</c:v>
                </c:pt>
                <c:pt idx="11">
                  <c:v>91</c:v>
                </c:pt>
                <c:pt idx="12">
                  <c:v>92</c:v>
                </c:pt>
                <c:pt idx="13">
                  <c:v>93</c:v>
                </c:pt>
                <c:pt idx="14">
                  <c:v>94</c:v>
                </c:pt>
                <c:pt idx="15">
                  <c:v>95</c:v>
                </c:pt>
                <c:pt idx="16">
                  <c:v>96</c:v>
                </c:pt>
                <c:pt idx="17">
                  <c:v>97</c:v>
                </c:pt>
                <c:pt idx="18">
                  <c:v>98</c:v>
                </c:pt>
                <c:pt idx="19">
                  <c:v>99</c:v>
                </c:pt>
                <c:pt idx="20">
                  <c:v>00</c:v>
                </c:pt>
                <c:pt idx="21">
                  <c:v>01</c:v>
                </c:pt>
                <c:pt idx="22">
                  <c:v>02</c:v>
                </c:pt>
                <c:pt idx="23">
                  <c:v>03</c:v>
                </c:pt>
                <c:pt idx="24">
                  <c:v>04</c:v>
                </c:pt>
                <c:pt idx="25">
                  <c:v>05</c:v>
                </c:pt>
                <c:pt idx="26">
                  <c:v>06</c:v>
                </c:pt>
                <c:pt idx="27">
                  <c:v>07</c:v>
                </c:pt>
                <c:pt idx="28">
                  <c:v>08</c:v>
                </c:pt>
                <c:pt idx="29">
                  <c:v>09</c:v>
                </c:pt>
                <c:pt idx="30">
                  <c:v>10</c:v>
                </c:pt>
                <c:pt idx="31">
                  <c:v>11</c:v>
                </c:pt>
                <c:pt idx="32">
                  <c:v>12</c:v>
                </c:pt>
                <c:pt idx="33">
                  <c:v>13</c:v>
                </c:pt>
                <c:pt idx="34">
                  <c:v>14</c:v>
                </c:pt>
                <c:pt idx="35">
                  <c:v>15</c:v>
                </c:pt>
                <c:pt idx="36">
                  <c:v>16</c:v>
                </c:pt>
                <c:pt idx="37">
                  <c:v>17</c:v>
                </c:pt>
                <c:pt idx="38">
                  <c:v>18</c:v>
                </c:pt>
                <c:pt idx="39">
                  <c:v>19</c:v>
                </c:pt>
                <c:pt idx="40">
                  <c:v>20</c:v>
                </c:pt>
                <c:pt idx="41">
                  <c:v>21</c:v>
                </c:pt>
              </c:strCache>
            </c:strRef>
          </c:cat>
          <c:val>
            <c:numRef>
              <c:f>'weoreptc (12)'!$B$17:$AQ$17</c:f>
              <c:numCache>
                <c:formatCode>0.0%</c:formatCode>
                <c:ptCount val="42"/>
                <c:pt idx="0">
                  <c:v>2.9220000000000003E-2</c:v>
                </c:pt>
                <c:pt idx="1">
                  <c:v>3.0449999999999998E-2</c:v>
                </c:pt>
                <c:pt idx="2">
                  <c:v>3.1390000000000001E-2</c:v>
                </c:pt>
                <c:pt idx="3">
                  <c:v>3.286E-2</c:v>
                </c:pt>
                <c:pt idx="4">
                  <c:v>3.2639999999999995E-2</c:v>
                </c:pt>
                <c:pt idx="5">
                  <c:v>3.3119999999999997E-2</c:v>
                </c:pt>
                <c:pt idx="6">
                  <c:v>3.3520000000000001E-2</c:v>
                </c:pt>
                <c:pt idx="7">
                  <c:v>3.3579999999999999E-2</c:v>
                </c:pt>
                <c:pt idx="8">
                  <c:v>3.5200000000000002E-2</c:v>
                </c:pt>
                <c:pt idx="9">
                  <c:v>3.5950000000000003E-2</c:v>
                </c:pt>
                <c:pt idx="10">
                  <c:v>3.6450000000000003E-2</c:v>
                </c:pt>
                <c:pt idx="11">
                  <c:v>3.5979999999999998E-2</c:v>
                </c:pt>
                <c:pt idx="12">
                  <c:v>3.406E-2</c:v>
                </c:pt>
                <c:pt idx="13">
                  <c:v>3.499E-2</c:v>
                </c:pt>
                <c:pt idx="14">
                  <c:v>3.6240000000000001E-2</c:v>
                </c:pt>
                <c:pt idx="15">
                  <c:v>3.7610000000000005E-2</c:v>
                </c:pt>
                <c:pt idx="16">
                  <c:v>3.8980000000000001E-2</c:v>
                </c:pt>
                <c:pt idx="17">
                  <c:v>3.8919999999999996E-2</c:v>
                </c:pt>
                <c:pt idx="18">
                  <c:v>4.0289999999999999E-2</c:v>
                </c:pt>
                <c:pt idx="19">
                  <c:v>4.2209999999999998E-2</c:v>
                </c:pt>
                <c:pt idx="20">
                  <c:v>4.1880000000000001E-2</c:v>
                </c:pt>
                <c:pt idx="21">
                  <c:v>4.2900000000000001E-2</c:v>
                </c:pt>
                <c:pt idx="22">
                  <c:v>4.3319999999999997E-2</c:v>
                </c:pt>
                <c:pt idx="23">
                  <c:v>4.4930000000000005E-2</c:v>
                </c:pt>
                <c:pt idx="24">
                  <c:v>4.6029999999999995E-2</c:v>
                </c:pt>
                <c:pt idx="25">
                  <c:v>4.8029999999999996E-2</c:v>
                </c:pt>
                <c:pt idx="26">
                  <c:v>4.9820000000000003E-2</c:v>
                </c:pt>
                <c:pt idx="27">
                  <c:v>5.1849999999999993E-2</c:v>
                </c:pt>
                <c:pt idx="28">
                  <c:v>5.2350000000000001E-2</c:v>
                </c:pt>
                <c:pt idx="29">
                  <c:v>5.7020000000000001E-2</c:v>
                </c:pt>
                <c:pt idx="30">
                  <c:v>5.969E-2</c:v>
                </c:pt>
                <c:pt idx="31">
                  <c:v>6.1189999999999994E-2</c:v>
                </c:pt>
                <c:pt idx="32">
                  <c:v>6.2649999999999997E-2</c:v>
                </c:pt>
                <c:pt idx="33">
                  <c:v>6.4699999999999994E-2</c:v>
                </c:pt>
                <c:pt idx="34">
                  <c:v>6.7150000000000001E-2</c:v>
                </c:pt>
                <c:pt idx="35">
                  <c:v>7.0080000000000003E-2</c:v>
                </c:pt>
                <c:pt idx="36">
                  <c:v>7.3220000000000007E-2</c:v>
                </c:pt>
                <c:pt idx="37">
                  <c:v>7.621E-2</c:v>
                </c:pt>
                <c:pt idx="38">
                  <c:v>7.9269999999999993E-2</c:v>
                </c:pt>
                <c:pt idx="39">
                  <c:v>8.2449999999999996E-2</c:v>
                </c:pt>
                <c:pt idx="40">
                  <c:v>8.584E-2</c:v>
                </c:pt>
                <c:pt idx="41">
                  <c:v>8.9469999999999994E-2</c:v>
                </c:pt>
              </c:numCache>
            </c:numRef>
          </c:val>
          <c:smooth val="0"/>
          <c:extLst>
            <c:ext xmlns:c16="http://schemas.microsoft.com/office/drawing/2014/chart" uri="{C3380CC4-5D6E-409C-BE32-E72D297353CC}">
              <c16:uniqueId val="{00000001-F32A-48C9-8F7D-0FFBCFEC6AA8}"/>
            </c:ext>
          </c:extLst>
        </c:ser>
        <c:ser>
          <c:idx val="2"/>
          <c:order val="2"/>
          <c:tx>
            <c:strRef>
              <c:f>'weoreptc (12)'!$A$18</c:f>
              <c:strCache>
                <c:ptCount val="1"/>
                <c:pt idx="0">
                  <c:v>SAD</c:v>
                </c:pt>
              </c:strCache>
            </c:strRef>
          </c:tx>
          <c:spPr>
            <a:ln w="28575" cap="rnd">
              <a:solidFill>
                <a:schemeClr val="accent3"/>
              </a:solidFill>
              <a:round/>
            </a:ln>
            <a:effectLst/>
          </c:spPr>
          <c:marker>
            <c:symbol val="none"/>
          </c:marker>
          <c:cat>
            <c:strRef>
              <c:f>'weoreptc (12)'!$B$15:$AQ$15</c:f>
              <c:strCache>
                <c:ptCount val="42"/>
                <c:pt idx="0">
                  <c:v>80</c:v>
                </c:pt>
                <c:pt idx="1">
                  <c:v>81</c:v>
                </c:pt>
                <c:pt idx="2">
                  <c:v>82</c:v>
                </c:pt>
                <c:pt idx="3">
                  <c:v>83</c:v>
                </c:pt>
                <c:pt idx="4">
                  <c:v>84</c:v>
                </c:pt>
                <c:pt idx="5">
                  <c:v>85</c:v>
                </c:pt>
                <c:pt idx="6">
                  <c:v>86</c:v>
                </c:pt>
                <c:pt idx="7">
                  <c:v>87</c:v>
                </c:pt>
                <c:pt idx="8">
                  <c:v>88</c:v>
                </c:pt>
                <c:pt idx="9">
                  <c:v>89</c:v>
                </c:pt>
                <c:pt idx="10">
                  <c:v>90</c:v>
                </c:pt>
                <c:pt idx="11">
                  <c:v>91</c:v>
                </c:pt>
                <c:pt idx="12">
                  <c:v>92</c:v>
                </c:pt>
                <c:pt idx="13">
                  <c:v>93</c:v>
                </c:pt>
                <c:pt idx="14">
                  <c:v>94</c:v>
                </c:pt>
                <c:pt idx="15">
                  <c:v>95</c:v>
                </c:pt>
                <c:pt idx="16">
                  <c:v>96</c:v>
                </c:pt>
                <c:pt idx="17">
                  <c:v>97</c:v>
                </c:pt>
                <c:pt idx="18">
                  <c:v>98</c:v>
                </c:pt>
                <c:pt idx="19">
                  <c:v>99</c:v>
                </c:pt>
                <c:pt idx="20">
                  <c:v>00</c:v>
                </c:pt>
                <c:pt idx="21">
                  <c:v>01</c:v>
                </c:pt>
                <c:pt idx="22">
                  <c:v>02</c:v>
                </c:pt>
                <c:pt idx="23">
                  <c:v>03</c:v>
                </c:pt>
                <c:pt idx="24">
                  <c:v>04</c:v>
                </c:pt>
                <c:pt idx="25">
                  <c:v>05</c:v>
                </c:pt>
                <c:pt idx="26">
                  <c:v>06</c:v>
                </c:pt>
                <c:pt idx="27">
                  <c:v>07</c:v>
                </c:pt>
                <c:pt idx="28">
                  <c:v>08</c:v>
                </c:pt>
                <c:pt idx="29">
                  <c:v>09</c:v>
                </c:pt>
                <c:pt idx="30">
                  <c:v>10</c:v>
                </c:pt>
                <c:pt idx="31">
                  <c:v>11</c:v>
                </c:pt>
                <c:pt idx="32">
                  <c:v>12</c:v>
                </c:pt>
                <c:pt idx="33">
                  <c:v>13</c:v>
                </c:pt>
                <c:pt idx="34">
                  <c:v>14</c:v>
                </c:pt>
                <c:pt idx="35">
                  <c:v>15</c:v>
                </c:pt>
                <c:pt idx="36">
                  <c:v>16</c:v>
                </c:pt>
                <c:pt idx="37">
                  <c:v>17</c:v>
                </c:pt>
                <c:pt idx="38">
                  <c:v>18</c:v>
                </c:pt>
                <c:pt idx="39">
                  <c:v>19</c:v>
                </c:pt>
                <c:pt idx="40">
                  <c:v>20</c:v>
                </c:pt>
                <c:pt idx="41">
                  <c:v>21</c:v>
                </c:pt>
              </c:strCache>
            </c:strRef>
          </c:cat>
          <c:val>
            <c:numRef>
              <c:f>'weoreptc (12)'!$B$18:$AQ$18</c:f>
              <c:numCache>
                <c:formatCode>0.0%</c:formatCode>
                <c:ptCount val="42"/>
                <c:pt idx="0">
                  <c:v>0.21898000000000001</c:v>
                </c:pt>
                <c:pt idx="1">
                  <c:v>0.22085000000000002</c:v>
                </c:pt>
                <c:pt idx="2">
                  <c:v>0.21582999999999999</c:v>
                </c:pt>
                <c:pt idx="3">
                  <c:v>0.22033999999999998</c:v>
                </c:pt>
                <c:pt idx="4">
                  <c:v>0.22613</c:v>
                </c:pt>
                <c:pt idx="5">
                  <c:v>0.22719999999999999</c:v>
                </c:pt>
                <c:pt idx="6">
                  <c:v>0.22721</c:v>
                </c:pt>
                <c:pt idx="7">
                  <c:v>0.22650999999999999</c:v>
                </c:pt>
                <c:pt idx="8">
                  <c:v>0.22565000000000002</c:v>
                </c:pt>
                <c:pt idx="9">
                  <c:v>0.22555</c:v>
                </c:pt>
                <c:pt idx="10">
                  <c:v>0.22085999999999997</c:v>
                </c:pt>
                <c:pt idx="11">
                  <c:v>0.21556</c:v>
                </c:pt>
                <c:pt idx="12">
                  <c:v>0.20035</c:v>
                </c:pt>
                <c:pt idx="13">
                  <c:v>0.20184000000000002</c:v>
                </c:pt>
                <c:pt idx="14">
                  <c:v>0.20393999999999998</c:v>
                </c:pt>
                <c:pt idx="15">
                  <c:v>0.20211999999999999</c:v>
                </c:pt>
                <c:pt idx="16">
                  <c:v>0.20213</c:v>
                </c:pt>
                <c:pt idx="17">
                  <c:v>0.20268</c:v>
                </c:pt>
                <c:pt idx="18">
                  <c:v>0.20635999999999999</c:v>
                </c:pt>
                <c:pt idx="19">
                  <c:v>0.20867999999999998</c:v>
                </c:pt>
                <c:pt idx="20">
                  <c:v>0.20729</c:v>
                </c:pt>
                <c:pt idx="21">
                  <c:v>0.20431999999999997</c:v>
                </c:pt>
                <c:pt idx="22">
                  <c:v>0.20210999999999998</c:v>
                </c:pt>
                <c:pt idx="23">
                  <c:v>0.19963999999999998</c:v>
                </c:pt>
                <c:pt idx="24">
                  <c:v>0.19684000000000001</c:v>
                </c:pt>
                <c:pt idx="25">
                  <c:v>0.19422</c:v>
                </c:pt>
                <c:pt idx="26">
                  <c:v>0.18926999999999999</c:v>
                </c:pt>
                <c:pt idx="27">
                  <c:v>0.18260999999999999</c:v>
                </c:pt>
                <c:pt idx="28">
                  <c:v>0.17695</c:v>
                </c:pt>
                <c:pt idx="29">
                  <c:v>0.17271999999999998</c:v>
                </c:pt>
                <c:pt idx="30">
                  <c:v>0.16815000000000002</c:v>
                </c:pt>
                <c:pt idx="31">
                  <c:v>0.16422999999999999</c:v>
                </c:pt>
                <c:pt idx="32">
                  <c:v>0.16274</c:v>
                </c:pt>
                <c:pt idx="33">
                  <c:v>0.16025999999999999</c:v>
                </c:pt>
                <c:pt idx="34">
                  <c:v>0.15875999999999998</c:v>
                </c:pt>
                <c:pt idx="35">
                  <c:v>0.15803</c:v>
                </c:pt>
                <c:pt idx="36">
                  <c:v>0.15586</c:v>
                </c:pt>
                <c:pt idx="37">
                  <c:v>0.15406</c:v>
                </c:pt>
                <c:pt idx="38">
                  <c:v>0.15192</c:v>
                </c:pt>
                <c:pt idx="39">
                  <c:v>0.14937</c:v>
                </c:pt>
                <c:pt idx="40">
                  <c:v>0.14656</c:v>
                </c:pt>
                <c:pt idx="41">
                  <c:v>0.14358000000000001</c:v>
                </c:pt>
              </c:numCache>
            </c:numRef>
          </c:val>
          <c:smooth val="0"/>
          <c:extLst>
            <c:ext xmlns:c16="http://schemas.microsoft.com/office/drawing/2014/chart" uri="{C3380CC4-5D6E-409C-BE32-E72D297353CC}">
              <c16:uniqueId val="{00000002-F32A-48C9-8F7D-0FFBCFEC6AA8}"/>
            </c:ext>
          </c:extLst>
        </c:ser>
        <c:ser>
          <c:idx val="4"/>
          <c:order val="3"/>
          <c:tx>
            <c:strRef>
              <c:f>'weoreptc (12)'!$A$20</c:f>
              <c:strCache>
                <c:ptCount val="1"/>
                <c:pt idx="0">
                  <c:v>Evropska unija</c:v>
                </c:pt>
              </c:strCache>
            </c:strRef>
          </c:tx>
          <c:spPr>
            <a:ln w="28575" cap="rnd">
              <a:solidFill>
                <a:schemeClr val="accent5"/>
              </a:solidFill>
              <a:round/>
            </a:ln>
            <a:effectLst/>
          </c:spPr>
          <c:marker>
            <c:symbol val="none"/>
          </c:marker>
          <c:cat>
            <c:strRef>
              <c:f>'weoreptc (12)'!$B$15:$AQ$15</c:f>
              <c:strCache>
                <c:ptCount val="42"/>
                <c:pt idx="0">
                  <c:v>80</c:v>
                </c:pt>
                <c:pt idx="1">
                  <c:v>81</c:v>
                </c:pt>
                <c:pt idx="2">
                  <c:v>82</c:v>
                </c:pt>
                <c:pt idx="3">
                  <c:v>83</c:v>
                </c:pt>
                <c:pt idx="4">
                  <c:v>84</c:v>
                </c:pt>
                <c:pt idx="5">
                  <c:v>85</c:v>
                </c:pt>
                <c:pt idx="6">
                  <c:v>86</c:v>
                </c:pt>
                <c:pt idx="7">
                  <c:v>87</c:v>
                </c:pt>
                <c:pt idx="8">
                  <c:v>88</c:v>
                </c:pt>
                <c:pt idx="9">
                  <c:v>89</c:v>
                </c:pt>
                <c:pt idx="10">
                  <c:v>90</c:v>
                </c:pt>
                <c:pt idx="11">
                  <c:v>91</c:v>
                </c:pt>
                <c:pt idx="12">
                  <c:v>92</c:v>
                </c:pt>
                <c:pt idx="13">
                  <c:v>93</c:v>
                </c:pt>
                <c:pt idx="14">
                  <c:v>94</c:v>
                </c:pt>
                <c:pt idx="15">
                  <c:v>95</c:v>
                </c:pt>
                <c:pt idx="16">
                  <c:v>96</c:v>
                </c:pt>
                <c:pt idx="17">
                  <c:v>97</c:v>
                </c:pt>
                <c:pt idx="18">
                  <c:v>98</c:v>
                </c:pt>
                <c:pt idx="19">
                  <c:v>99</c:v>
                </c:pt>
                <c:pt idx="20">
                  <c:v>00</c:v>
                </c:pt>
                <c:pt idx="21">
                  <c:v>01</c:v>
                </c:pt>
                <c:pt idx="22">
                  <c:v>02</c:v>
                </c:pt>
                <c:pt idx="23">
                  <c:v>03</c:v>
                </c:pt>
                <c:pt idx="24">
                  <c:v>04</c:v>
                </c:pt>
                <c:pt idx="25">
                  <c:v>05</c:v>
                </c:pt>
                <c:pt idx="26">
                  <c:v>06</c:v>
                </c:pt>
                <c:pt idx="27">
                  <c:v>07</c:v>
                </c:pt>
                <c:pt idx="28">
                  <c:v>08</c:v>
                </c:pt>
                <c:pt idx="29">
                  <c:v>09</c:v>
                </c:pt>
                <c:pt idx="30">
                  <c:v>10</c:v>
                </c:pt>
                <c:pt idx="31">
                  <c:v>11</c:v>
                </c:pt>
                <c:pt idx="32">
                  <c:v>12</c:v>
                </c:pt>
                <c:pt idx="33">
                  <c:v>13</c:v>
                </c:pt>
                <c:pt idx="34">
                  <c:v>14</c:v>
                </c:pt>
                <c:pt idx="35">
                  <c:v>15</c:v>
                </c:pt>
                <c:pt idx="36">
                  <c:v>16</c:v>
                </c:pt>
                <c:pt idx="37">
                  <c:v>17</c:v>
                </c:pt>
                <c:pt idx="38">
                  <c:v>18</c:v>
                </c:pt>
                <c:pt idx="39">
                  <c:v>19</c:v>
                </c:pt>
                <c:pt idx="40">
                  <c:v>20</c:v>
                </c:pt>
                <c:pt idx="41">
                  <c:v>21</c:v>
                </c:pt>
              </c:strCache>
            </c:strRef>
          </c:cat>
          <c:val>
            <c:numRef>
              <c:f>'weoreptc (12)'!$B$20:$AQ$20</c:f>
              <c:numCache>
                <c:formatCode>0.0%</c:formatCode>
                <c:ptCount val="42"/>
                <c:pt idx="0">
                  <c:v>0.30210999999999999</c:v>
                </c:pt>
                <c:pt idx="1">
                  <c:v>0.2969</c:v>
                </c:pt>
                <c:pt idx="2">
                  <c:v>0.29809000000000002</c:v>
                </c:pt>
                <c:pt idx="3">
                  <c:v>0.29677999999999999</c:v>
                </c:pt>
                <c:pt idx="4">
                  <c:v>0.29096</c:v>
                </c:pt>
                <c:pt idx="5">
                  <c:v>0.28736999999999996</c:v>
                </c:pt>
                <c:pt idx="6">
                  <c:v>0.28525</c:v>
                </c:pt>
                <c:pt idx="7">
                  <c:v>0.28297</c:v>
                </c:pt>
                <c:pt idx="8">
                  <c:v>0.28161000000000003</c:v>
                </c:pt>
                <c:pt idx="9">
                  <c:v>0.28082999999999997</c:v>
                </c:pt>
                <c:pt idx="10">
                  <c:v>0.27617000000000003</c:v>
                </c:pt>
                <c:pt idx="11">
                  <c:v>0.27245999999999998</c:v>
                </c:pt>
                <c:pt idx="12">
                  <c:v>0.24890999999999999</c:v>
                </c:pt>
                <c:pt idx="13">
                  <c:v>0.24507000000000001</c:v>
                </c:pt>
                <c:pt idx="14">
                  <c:v>0.24477000000000002</c:v>
                </c:pt>
                <c:pt idx="15">
                  <c:v>0.24707000000000001</c:v>
                </c:pt>
                <c:pt idx="16">
                  <c:v>0.2429</c:v>
                </c:pt>
                <c:pt idx="17">
                  <c:v>0.23954</c:v>
                </c:pt>
                <c:pt idx="18">
                  <c:v>0.24026</c:v>
                </c:pt>
                <c:pt idx="19">
                  <c:v>0.23896000000000001</c:v>
                </c:pt>
                <c:pt idx="20">
                  <c:v>0.23694999999999999</c:v>
                </c:pt>
                <c:pt idx="21">
                  <c:v>0.23668</c:v>
                </c:pt>
                <c:pt idx="22">
                  <c:v>0.23330999999999999</c:v>
                </c:pt>
                <c:pt idx="23">
                  <c:v>0.22751000000000002</c:v>
                </c:pt>
                <c:pt idx="24">
                  <c:v>0.22184999999999999</c:v>
                </c:pt>
                <c:pt idx="25">
                  <c:v>0.21657000000000001</c:v>
                </c:pt>
                <c:pt idx="26">
                  <c:v>0.21288000000000001</c:v>
                </c:pt>
                <c:pt idx="27">
                  <c:v>0.20845</c:v>
                </c:pt>
                <c:pt idx="28">
                  <c:v>0.20380999999999999</c:v>
                </c:pt>
                <c:pt idx="29">
                  <c:v>0.19572000000000001</c:v>
                </c:pt>
                <c:pt idx="30">
                  <c:v>0.18966000000000002</c:v>
                </c:pt>
                <c:pt idx="31">
                  <c:v>0.18539999999999998</c:v>
                </c:pt>
                <c:pt idx="32">
                  <c:v>0.17898</c:v>
                </c:pt>
                <c:pt idx="33">
                  <c:v>0.17379999999999998</c:v>
                </c:pt>
                <c:pt idx="34">
                  <c:v>0.17086999999999999</c:v>
                </c:pt>
                <c:pt idx="35">
                  <c:v>0.16947999999999999</c:v>
                </c:pt>
                <c:pt idx="36">
                  <c:v>0.16769999999999999</c:v>
                </c:pt>
                <c:pt idx="37">
                  <c:v>0.16494</c:v>
                </c:pt>
                <c:pt idx="38">
                  <c:v>0.16219</c:v>
                </c:pt>
                <c:pt idx="39">
                  <c:v>0.15920000000000001</c:v>
                </c:pt>
                <c:pt idx="40">
                  <c:v>0.15622999999999998</c:v>
                </c:pt>
                <c:pt idx="41">
                  <c:v>0.15320999999999999</c:v>
                </c:pt>
              </c:numCache>
            </c:numRef>
          </c:val>
          <c:smooth val="0"/>
          <c:extLst>
            <c:ext xmlns:c16="http://schemas.microsoft.com/office/drawing/2014/chart" uri="{C3380CC4-5D6E-409C-BE32-E72D297353CC}">
              <c16:uniqueId val="{00000004-F32A-48C9-8F7D-0FFBCFEC6AA8}"/>
            </c:ext>
          </c:extLst>
        </c:ser>
        <c:dLbls>
          <c:showLegendKey val="0"/>
          <c:showVal val="0"/>
          <c:showCatName val="0"/>
          <c:showSerName val="0"/>
          <c:showPercent val="0"/>
          <c:showBubbleSize val="0"/>
        </c:dLbls>
        <c:smooth val="0"/>
        <c:axId val="793372528"/>
        <c:axId val="793367936"/>
      </c:lineChart>
      <c:catAx>
        <c:axId val="793372528"/>
        <c:scaling>
          <c:orientation val="minMax"/>
        </c:scaling>
        <c:delete val="0"/>
        <c:axPos val="b"/>
        <c:majorGridlines>
          <c:spPr>
            <a:ln w="9525" cap="flat" cmpd="sng" algn="ctr">
              <a:solidFill>
                <a:schemeClr val="bg2"/>
              </a:solidFill>
              <a:round/>
            </a:ln>
            <a:effectLst/>
          </c:spPr>
        </c:majorGridlines>
        <c:minorGridlines>
          <c:spPr>
            <a:ln w="9525" cap="flat" cmpd="sng" algn="ctr">
              <a:solidFill>
                <a:schemeClr val="tx1">
                  <a:lumMod val="5000"/>
                  <a:lumOff val="95000"/>
                </a:schemeClr>
              </a:solidFill>
              <a:round/>
            </a:ln>
            <a:effectLst/>
          </c:spPr>
        </c:minorGridlines>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93367936"/>
        <c:crosses val="autoZero"/>
        <c:auto val="1"/>
        <c:lblAlgn val="ctr"/>
        <c:lblOffset val="100"/>
        <c:noMultiLvlLbl val="0"/>
      </c:catAx>
      <c:valAx>
        <c:axId val="793367936"/>
        <c:scaling>
          <c:orientation val="minMax"/>
          <c:max val="0.31000000000000005"/>
          <c:min val="0"/>
        </c:scaling>
        <c:delete val="0"/>
        <c:axPos val="l"/>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out"/>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793372528"/>
        <c:crosses val="autoZero"/>
        <c:crossBetween val="between"/>
      </c:valAx>
      <c:spPr>
        <a:solidFill>
          <a:schemeClr val="bg2"/>
        </a:solidFill>
        <a:ln>
          <a:noFill/>
        </a:ln>
        <a:effectLst/>
      </c:spPr>
    </c:plotArea>
    <c:legend>
      <c:legendPos val="b"/>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SAD_UK_Ezone!$B$16</c:f>
              <c:strCache>
                <c:ptCount val="1"/>
                <c:pt idx="0">
                  <c:v>2008-2016</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SAD_UK_Ezone!$A$17:$A$19</c:f>
              <c:strCache>
                <c:ptCount val="3"/>
                <c:pt idx="0">
                  <c:v>Ujedinjeno Kraljevstvo</c:v>
                </c:pt>
                <c:pt idx="1">
                  <c:v>SAD</c:v>
                </c:pt>
                <c:pt idx="2">
                  <c:v>Evrozona</c:v>
                </c:pt>
              </c:strCache>
            </c:strRef>
          </c:cat>
          <c:val>
            <c:numRef>
              <c:f>SAD_UK_Ezone!$B$17:$B$19</c:f>
              <c:numCache>
                <c:formatCode>0.0%</c:formatCode>
                <c:ptCount val="3"/>
                <c:pt idx="0">
                  <c:v>9.6046561173366296E-3</c:v>
                </c:pt>
                <c:pt idx="1">
                  <c:v>1.2652398221987049E-2</c:v>
                </c:pt>
                <c:pt idx="2">
                  <c:v>3.3480903083045188E-3</c:v>
                </c:pt>
              </c:numCache>
            </c:numRef>
          </c:val>
          <c:extLst>
            <c:ext xmlns:c16="http://schemas.microsoft.com/office/drawing/2014/chart" uri="{C3380CC4-5D6E-409C-BE32-E72D297353CC}">
              <c16:uniqueId val="{00000000-239A-40F2-97D3-7F4B0A33BBDD}"/>
            </c:ext>
          </c:extLst>
        </c:ser>
        <c:ser>
          <c:idx val="1"/>
          <c:order val="1"/>
          <c:tx>
            <c:strRef>
              <c:f>SAD_UK_Ezone!$C$16</c:f>
              <c:strCache>
                <c:ptCount val="1"/>
                <c:pt idx="0">
                  <c:v>1998-2007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SAD_UK_Ezone!$A$17:$A$19</c:f>
              <c:strCache>
                <c:ptCount val="3"/>
                <c:pt idx="0">
                  <c:v>Ujedinjeno Kraljevstvo</c:v>
                </c:pt>
                <c:pt idx="1">
                  <c:v>SAD</c:v>
                </c:pt>
                <c:pt idx="2">
                  <c:v>Evrozona</c:v>
                </c:pt>
              </c:strCache>
            </c:strRef>
          </c:cat>
          <c:val>
            <c:numRef>
              <c:f>SAD_UK_Ezone!$C$17:$C$19</c:f>
              <c:numCache>
                <c:formatCode>0.0%</c:formatCode>
                <c:ptCount val="3"/>
                <c:pt idx="0">
                  <c:v>2.9043700702164416E-2</c:v>
                </c:pt>
                <c:pt idx="1">
                  <c:v>2.7536434227918655E-2</c:v>
                </c:pt>
                <c:pt idx="2">
                  <c:v>2.1026502340290302E-2</c:v>
                </c:pt>
              </c:numCache>
            </c:numRef>
          </c:val>
          <c:extLst>
            <c:ext xmlns:c16="http://schemas.microsoft.com/office/drawing/2014/chart" uri="{C3380CC4-5D6E-409C-BE32-E72D297353CC}">
              <c16:uniqueId val="{00000001-239A-40F2-97D3-7F4B0A33BBDD}"/>
            </c:ext>
          </c:extLst>
        </c:ser>
        <c:dLbls>
          <c:showLegendKey val="0"/>
          <c:showVal val="0"/>
          <c:showCatName val="0"/>
          <c:showSerName val="0"/>
          <c:showPercent val="0"/>
          <c:showBubbleSize val="0"/>
        </c:dLbls>
        <c:gapWidth val="182"/>
        <c:axId val="436346648"/>
        <c:axId val="436350256"/>
      </c:barChart>
      <c:catAx>
        <c:axId val="43634664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436350256"/>
        <c:crosses val="autoZero"/>
        <c:auto val="1"/>
        <c:lblAlgn val="ctr"/>
        <c:lblOffset val="100"/>
        <c:noMultiLvlLbl val="0"/>
      </c:catAx>
      <c:valAx>
        <c:axId val="436350256"/>
        <c:scaling>
          <c:orientation val="minMax"/>
          <c:max val="3.0000000000000006E-2"/>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43634664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2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bar"/>
        <c:grouping val="clustered"/>
        <c:varyColors val="0"/>
        <c:ser>
          <c:idx val="0"/>
          <c:order val="0"/>
          <c:tx>
            <c:strRef>
              <c:f>weoreptc!$B$13</c:f>
              <c:strCache>
                <c:ptCount val="1"/>
                <c:pt idx="0">
                  <c:v>2008 - 2016</c:v>
                </c:pt>
              </c:strCache>
            </c:strRef>
          </c:tx>
          <c:spPr>
            <a:solidFill>
              <a:schemeClr val="accent1"/>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weoreptc!$A$14:$A$16</c:f>
              <c:strCache>
                <c:ptCount val="3"/>
                <c:pt idx="0">
                  <c:v>Kina</c:v>
                </c:pt>
                <c:pt idx="1">
                  <c:v>Indija</c:v>
                </c:pt>
                <c:pt idx="2">
                  <c:v>Vijetnam</c:v>
                </c:pt>
              </c:strCache>
            </c:strRef>
          </c:cat>
          <c:val>
            <c:numRef>
              <c:f>weoreptc!$B$14:$B$16</c:f>
              <c:numCache>
                <c:formatCode>0.0%</c:formatCode>
                <c:ptCount val="3"/>
                <c:pt idx="0">
                  <c:v>8.2751471434262591E-2</c:v>
                </c:pt>
                <c:pt idx="1">
                  <c:v>6.8898006229503858E-2</c:v>
                </c:pt>
                <c:pt idx="2">
                  <c:v>5.8872746904946475E-2</c:v>
                </c:pt>
              </c:numCache>
            </c:numRef>
          </c:val>
          <c:extLst>
            <c:ext xmlns:c16="http://schemas.microsoft.com/office/drawing/2014/chart" uri="{C3380CC4-5D6E-409C-BE32-E72D297353CC}">
              <c16:uniqueId val="{00000000-F731-4D07-9716-5032D2FBAC87}"/>
            </c:ext>
          </c:extLst>
        </c:ser>
        <c:ser>
          <c:idx val="1"/>
          <c:order val="1"/>
          <c:tx>
            <c:strRef>
              <c:f>weoreptc!$C$13</c:f>
              <c:strCache>
                <c:ptCount val="1"/>
                <c:pt idx="0">
                  <c:v>1998 - 2007</c:v>
                </c:pt>
              </c:strCache>
            </c:strRef>
          </c:tx>
          <c:spPr>
            <a:solidFill>
              <a:schemeClr val="accent2"/>
            </a:solidFill>
            <a:ln>
              <a:noFill/>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100" b="1"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weoreptc!$A$14:$A$16</c:f>
              <c:strCache>
                <c:ptCount val="3"/>
                <c:pt idx="0">
                  <c:v>Kina</c:v>
                </c:pt>
                <c:pt idx="1">
                  <c:v>Indija</c:v>
                </c:pt>
                <c:pt idx="2">
                  <c:v>Vijetnam</c:v>
                </c:pt>
              </c:strCache>
            </c:strRef>
          </c:cat>
          <c:val>
            <c:numRef>
              <c:f>weoreptc!$C$14:$C$16</c:f>
              <c:numCache>
                <c:formatCode>0.0%</c:formatCode>
                <c:ptCount val="3"/>
                <c:pt idx="0">
                  <c:v>9.7472001686336393E-2</c:v>
                </c:pt>
                <c:pt idx="1">
                  <c:v>6.7994803592978562E-2</c:v>
                </c:pt>
                <c:pt idx="2">
                  <c:v>6.7479179952543308E-2</c:v>
                </c:pt>
              </c:numCache>
            </c:numRef>
          </c:val>
          <c:extLst>
            <c:ext xmlns:c16="http://schemas.microsoft.com/office/drawing/2014/chart" uri="{C3380CC4-5D6E-409C-BE32-E72D297353CC}">
              <c16:uniqueId val="{00000001-F731-4D07-9716-5032D2FBAC87}"/>
            </c:ext>
          </c:extLst>
        </c:ser>
        <c:dLbls>
          <c:showLegendKey val="0"/>
          <c:showVal val="0"/>
          <c:showCatName val="0"/>
          <c:showSerName val="0"/>
          <c:showPercent val="0"/>
          <c:showBubbleSize val="0"/>
        </c:dLbls>
        <c:gapWidth val="182"/>
        <c:axId val="632077208"/>
        <c:axId val="632079176"/>
      </c:barChart>
      <c:catAx>
        <c:axId val="632077208"/>
        <c:scaling>
          <c:orientation val="minMax"/>
        </c:scaling>
        <c:delete val="0"/>
        <c:axPos val="l"/>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crossAx val="632079176"/>
        <c:crosses val="autoZero"/>
        <c:auto val="1"/>
        <c:lblAlgn val="ctr"/>
        <c:lblOffset val="100"/>
        <c:noMultiLvlLbl val="0"/>
      </c:catAx>
      <c:valAx>
        <c:axId val="632079176"/>
        <c:scaling>
          <c:orientation val="minMax"/>
          <c:max val="0.1"/>
        </c:scaling>
        <c:delete val="0"/>
        <c:axPos val="b"/>
        <c:majorGridlines>
          <c:spPr>
            <a:ln w="9525" cap="flat" cmpd="sng" algn="ctr">
              <a:solidFill>
                <a:schemeClr val="tx1">
                  <a:lumMod val="15000"/>
                  <a:lumOff val="85000"/>
                </a:schemeClr>
              </a:solidFill>
              <a:round/>
            </a:ln>
            <a:effectLst/>
          </c:spPr>
        </c:majorGridlines>
        <c:minorGridlines>
          <c:spPr>
            <a:ln w="9525" cap="flat" cmpd="sng" algn="ctr">
              <a:solidFill>
                <a:schemeClr val="tx1">
                  <a:lumMod val="5000"/>
                  <a:lumOff val="95000"/>
                </a:schemeClr>
              </a:solidFill>
              <a:round/>
            </a:ln>
            <a:effectLst/>
          </c:spPr>
        </c:minorGridlines>
        <c:numFmt formatCode="0.0%" sourceLinked="1"/>
        <c:majorTickMark val="none"/>
        <c:minorTickMark val="none"/>
        <c:tickLblPos val="nextTo"/>
        <c:spPr>
          <a:noFill/>
          <a:ln>
            <a:noFill/>
          </a:ln>
          <a:effectLst/>
        </c:spPr>
        <c:txPr>
          <a:bodyPr rot="-60000000" spcFirstLastPara="1" vertOverflow="ellipsis" vert="horz" wrap="square" anchor="ctr" anchorCtr="1"/>
          <a:lstStyle/>
          <a:p>
            <a:pPr>
              <a:defRPr sz="1000" b="1" i="0" u="none" strike="noStrike" kern="1200" baseline="0">
                <a:solidFill>
                  <a:schemeClr val="tx1">
                    <a:lumMod val="65000"/>
                    <a:lumOff val="35000"/>
                  </a:schemeClr>
                </a:solidFill>
                <a:latin typeface="+mn-lt"/>
                <a:ea typeface="+mn-ea"/>
                <a:cs typeface="+mn-cs"/>
              </a:defRPr>
            </a:pPr>
            <a:endParaRPr lang="en-US"/>
          </a:p>
        </c:txPr>
        <c:crossAx val="632077208"/>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100" b="1"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16">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The Economist                                                                                                Svet u 2016.</a:t>
            </a:r>
          </a:p>
        </p:txBody>
      </p:sp>
      <p:sp>
        <p:nvSpPr>
          <p:cNvPr id="3" name="Date Placeholder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0D41FA3D-3F5F-49A4-BE7E-FB7F9701C40D}" type="datetimeFigureOut">
              <a:rPr lang="en-GB" smtClean="0"/>
              <a:t>14/12/2016</a:t>
            </a:fld>
            <a:endParaRPr lang="en-GB"/>
          </a:p>
        </p:txBody>
      </p:sp>
      <p:sp>
        <p:nvSpPr>
          <p:cNvPr id="4" name="Footer Placeholder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r>
              <a:rPr lang="en-GB"/>
              <a:t>Beograd, 17 decembar 2016.</a:t>
            </a:r>
          </a:p>
        </p:txBody>
      </p:sp>
      <p:sp>
        <p:nvSpPr>
          <p:cNvPr id="5" name="Slide Number Placehold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4C4CD226-AF90-42E2-8431-00206FB4FF10}" type="slidenum">
              <a:rPr lang="en-GB" smtClean="0"/>
              <a:t>‹#›</a:t>
            </a:fld>
            <a:endParaRPr lang="en-GB"/>
          </a:p>
        </p:txBody>
      </p:sp>
    </p:spTree>
    <p:extLst>
      <p:ext uri="{BB962C8B-B14F-4D97-AF65-F5344CB8AC3E}">
        <p14:creationId xmlns:p14="http://schemas.microsoft.com/office/powerpoint/2010/main" val="749546453"/>
      </p:ext>
    </p:extLst>
  </p:cSld>
  <p:clrMap bg1="lt1" tx1="dk1" bg2="lt2" tx2="dk2" accent1="accent1" accent2="accent2" accent3="accent3" accent4="accent4" accent5="accent5" accent6="accent6" hlink="hlink" folHlink="folHlink"/>
  <p:hf sldNum="0"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r>
              <a:rPr lang="en-GB"/>
              <a:t>The Economist                                                                                                Svet u 2016.</a:t>
            </a:r>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B68ADC4-EDF4-4556-815D-9413CF9DA8EF}" type="datetimeFigureOut">
              <a:rPr lang="en-GB" smtClean="0"/>
              <a:t>14/12/2016</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r>
              <a:rPr lang="en-GB"/>
              <a:t>Beograd, 17 decembar 2016.</a:t>
            </a:r>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034AF03-866D-4BA8-B7EB-59C688C39460}" type="slidenum">
              <a:rPr lang="en-GB" smtClean="0"/>
              <a:t>‹#›</a:t>
            </a:fld>
            <a:endParaRPr lang="en-GB"/>
          </a:p>
        </p:txBody>
      </p:sp>
    </p:spTree>
    <p:extLst>
      <p:ext uri="{BB962C8B-B14F-4D97-AF65-F5344CB8AC3E}">
        <p14:creationId xmlns:p14="http://schemas.microsoft.com/office/powerpoint/2010/main" val="3491056498"/>
      </p:ext>
    </p:extLst>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713593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sr-Latn-RS" dirty="0" err="1"/>
              <a:t>Comperhensive</a:t>
            </a:r>
            <a:r>
              <a:rPr lang="sr-Latn-RS" dirty="0"/>
              <a:t> </a:t>
            </a:r>
            <a:r>
              <a:rPr lang="sr-Latn-RS" dirty="0" err="1"/>
              <a:t>economic</a:t>
            </a:r>
            <a:r>
              <a:rPr lang="sr-Latn-RS" dirty="0"/>
              <a:t> </a:t>
            </a:r>
            <a:r>
              <a:rPr lang="sr-Latn-RS" dirty="0" err="1"/>
              <a:t>trade</a:t>
            </a:r>
            <a:r>
              <a:rPr lang="sr-Latn-RS" dirty="0"/>
              <a:t> </a:t>
            </a:r>
            <a:r>
              <a:rPr lang="sr-Latn-RS" dirty="0" err="1"/>
              <a:t>agreement</a:t>
            </a:r>
            <a:endParaRPr lang="sr-Latn-RS" dirty="0"/>
          </a:p>
          <a:p>
            <a:endParaRPr lang="en-GB" dirty="0"/>
          </a:p>
        </p:txBody>
      </p:sp>
    </p:spTree>
    <p:extLst>
      <p:ext uri="{BB962C8B-B14F-4D97-AF65-F5344CB8AC3E}">
        <p14:creationId xmlns:p14="http://schemas.microsoft.com/office/powerpoint/2010/main" val="38109601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64833452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lstStyle/>
          <a:p>
            <a:pPr marL="0" marR="0" lvl="0" indent="0" algn="l" fontAlgn="base"/>
            <a:r>
              <a:rPr sz="1000" b="0" i="0" u="none" strike="noStrike">
                <a:solidFill>
                  <a:srgbClr val="000000"/>
                </a:solidFill>
                <a:latin typeface="Calibri"/>
              </a:rPr>
              <a:t>Source: 
US. Bureau of the Census
Release: 
Income and Poverty in the United States
Household data are collected as of March.
As stated in the Census's "Source and Accuracy of Estimates for Income, Poverty, and Health Insurance Coverage in the United States: 2011" (http://www.census.gov/hhes/www/p60_243sa.pdf)
Estimation of Median Incomes. The Census Bureau has changed the methodology for computing median income over time. The Census Bureau has computed medians using either Pareto interpolation or linear interpolation. Currently, we are using linear interpolation to estimate all medians. Pareto interpolation assumes a decreasing density of population within an income interval, whereas linear interpolation assumes a constant density of population within an income interval. The Census Bureau calculated estimates of median income and associated standard errors for 1979 through 1987 using Pareto interpolation if the estimate was larger than $20,000 for people or $40,000 for families and households. This is because the width of the income interval containing the estimate is greater than $2,500.
We calculated estimates of median income and associated standard errors for 1976, 1977, and 1978 using Pareto interpolation if the estimate was larger than $12,000 for people or $18,000 for families and households. This is because the width of the income interval containing the estimate is greater than $1,000. All other estimates of median income and associated standard errors for 1976 through 2011 (2012 ASEC) and almost all of the estimates of median income and associated standard errors for 1975 and earlier were calculated using linear interpolation.
Thus, use caution when comparing median incomes above $12,000 for people or $18,000 for families and households for different years. Median incomes below those levels are more comparable from year to year since they have always been calculated using linear interpolation. For an indication of the comparability of medians calculated using Pareto interpolation with medians calculated using linear interpolation, see Series P-60, Number 114, Money Income in 1976 of Families and Persons in the United States (www2.census.gov/prod2/popscan/p60-114.pdf).
US. Bureau of the Census, 
      Real Median Household Income in the United States [MEHOINUSA672N], 
      retrieved from FRED, 
      Federal Reserve Bank of St. Louis; 
      https://fred.stlouisfed.org/series/MEHOINUSA672N, 
      November 20, 2016.
</a:t>
            </a:r>
          </a:p>
        </p:txBody>
      </p:sp>
    </p:spTree>
    <p:extLst>
      <p:ext uri="{BB962C8B-B14F-4D97-AF65-F5344CB8AC3E}">
        <p14:creationId xmlns:p14="http://schemas.microsoft.com/office/powerpoint/2010/main" val="386698021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35175973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otes Placeholder"/>
          <p:cNvSpPr>
            <a:spLocks noGrp="1"/>
          </p:cNvSpPr>
          <p:nvPr>
            <p:ph type="body" idx="1"/>
          </p:nvPr>
        </p:nvSpPr>
        <p:spPr/>
        <p:txBody>
          <a:bodyPr/>
          <a:lstStyle/>
          <a:p>
            <a:pPr marL="0" marR="0" lvl="0" indent="0" algn="l" fontAlgn="base"/>
            <a:endParaRPr sz="1000" b="0" i="0" u="none" strike="noStrike" dirty="0">
              <a:solidFill>
                <a:srgbClr val="000000"/>
              </a:solidFill>
              <a:latin typeface="Calibri"/>
            </a:endParaRPr>
          </a:p>
        </p:txBody>
      </p:sp>
    </p:spTree>
    <p:extLst>
      <p:ext uri="{BB962C8B-B14F-4D97-AF65-F5344CB8AC3E}">
        <p14:creationId xmlns:p14="http://schemas.microsoft.com/office/powerpoint/2010/main" val="22203122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Tree>
    <p:extLst>
      <p:ext uri="{BB962C8B-B14F-4D97-AF65-F5344CB8AC3E}">
        <p14:creationId xmlns:p14="http://schemas.microsoft.com/office/powerpoint/2010/main" val="109243565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endParaRPr lang="en-GB"/>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55D7C60B-212F-420E-8851-F9C11077B88A}" type="datetime1">
              <a:rPr lang="en-GB" smtClean="0"/>
              <a:t>14/12/2016</a:t>
            </a:fld>
            <a:endParaRPr lang="en-GB"/>
          </a:p>
        </p:txBody>
      </p:sp>
      <p:sp>
        <p:nvSpPr>
          <p:cNvPr id="5" name="Footer Placeholder 4"/>
          <p:cNvSpPr>
            <a:spLocks noGrp="1"/>
          </p:cNvSpPr>
          <p:nvPr>
            <p:ph type="ftr" sz="quarter" idx="11"/>
          </p:nvPr>
        </p:nvSpPr>
        <p:spPr/>
        <p:txBody>
          <a:bodyPr/>
          <a:lstStyle/>
          <a:p>
            <a:r>
              <a:rPr lang="en-GB"/>
              <a:t>www.nkatic.wordpress.com</a:t>
            </a:r>
          </a:p>
        </p:txBody>
      </p:sp>
      <p:sp>
        <p:nvSpPr>
          <p:cNvPr id="6" name="Slide Number Placeholder 5"/>
          <p:cNvSpPr>
            <a:spLocks noGrp="1"/>
          </p:cNvSpPr>
          <p:nvPr>
            <p:ph type="sldNum" sz="quarter" idx="12"/>
          </p:nvPr>
        </p:nvSpPr>
        <p:spPr/>
        <p:txBody>
          <a:bodyPr/>
          <a:lstStyle/>
          <a:p>
            <a:fld id="{DD329BFB-2926-48EC-AAB1-8F1FF5AD2F45}" type="slidenum">
              <a:rPr lang="en-GB" smtClean="0"/>
              <a:t>‹#›</a:t>
            </a:fld>
            <a:endParaRPr lang="en-GB"/>
          </a:p>
        </p:txBody>
      </p:sp>
    </p:spTree>
    <p:extLst>
      <p:ext uri="{BB962C8B-B14F-4D97-AF65-F5344CB8AC3E}">
        <p14:creationId xmlns:p14="http://schemas.microsoft.com/office/powerpoint/2010/main" val="257191215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D29966CA-0A2D-4144-A82A-F5D2DAF2CF26}" type="datetime1">
              <a:rPr lang="en-GB" smtClean="0"/>
              <a:t>14/12/2016</a:t>
            </a:fld>
            <a:endParaRPr lang="en-GB"/>
          </a:p>
        </p:txBody>
      </p:sp>
      <p:sp>
        <p:nvSpPr>
          <p:cNvPr id="5" name="Footer Placeholder 4"/>
          <p:cNvSpPr>
            <a:spLocks noGrp="1"/>
          </p:cNvSpPr>
          <p:nvPr>
            <p:ph type="ftr" sz="quarter" idx="11"/>
          </p:nvPr>
        </p:nvSpPr>
        <p:spPr/>
        <p:txBody>
          <a:bodyPr/>
          <a:lstStyle/>
          <a:p>
            <a:r>
              <a:rPr lang="en-GB"/>
              <a:t>www.nkatic.wordpress.com</a:t>
            </a:r>
          </a:p>
        </p:txBody>
      </p:sp>
      <p:sp>
        <p:nvSpPr>
          <p:cNvPr id="6" name="Slide Number Placeholder 5"/>
          <p:cNvSpPr>
            <a:spLocks noGrp="1"/>
          </p:cNvSpPr>
          <p:nvPr>
            <p:ph type="sldNum" sz="quarter" idx="12"/>
          </p:nvPr>
        </p:nvSpPr>
        <p:spPr/>
        <p:txBody>
          <a:bodyPr/>
          <a:lstStyle/>
          <a:p>
            <a:fld id="{DD329BFB-2926-48EC-AAB1-8F1FF5AD2F45}" type="slidenum">
              <a:rPr lang="en-GB" smtClean="0"/>
              <a:t>‹#›</a:t>
            </a:fld>
            <a:endParaRPr lang="en-GB"/>
          </a:p>
        </p:txBody>
      </p:sp>
    </p:spTree>
    <p:extLst>
      <p:ext uri="{BB962C8B-B14F-4D97-AF65-F5344CB8AC3E}">
        <p14:creationId xmlns:p14="http://schemas.microsoft.com/office/powerpoint/2010/main" val="244695012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561256BB-0687-4E83-B26E-969A03F4CBA6}" type="datetime1">
              <a:rPr lang="en-GB" smtClean="0"/>
              <a:t>14/12/2016</a:t>
            </a:fld>
            <a:endParaRPr lang="en-GB"/>
          </a:p>
        </p:txBody>
      </p:sp>
      <p:sp>
        <p:nvSpPr>
          <p:cNvPr id="5" name="Footer Placeholder 4"/>
          <p:cNvSpPr>
            <a:spLocks noGrp="1"/>
          </p:cNvSpPr>
          <p:nvPr>
            <p:ph type="ftr" sz="quarter" idx="11"/>
          </p:nvPr>
        </p:nvSpPr>
        <p:spPr/>
        <p:txBody>
          <a:bodyPr/>
          <a:lstStyle/>
          <a:p>
            <a:r>
              <a:rPr lang="en-GB"/>
              <a:t>www.nkatic.wordpress.com</a:t>
            </a:r>
          </a:p>
        </p:txBody>
      </p:sp>
      <p:sp>
        <p:nvSpPr>
          <p:cNvPr id="6" name="Slide Number Placeholder 5"/>
          <p:cNvSpPr>
            <a:spLocks noGrp="1"/>
          </p:cNvSpPr>
          <p:nvPr>
            <p:ph type="sldNum" sz="quarter" idx="12"/>
          </p:nvPr>
        </p:nvSpPr>
        <p:spPr/>
        <p:txBody>
          <a:bodyPr/>
          <a:lstStyle/>
          <a:p>
            <a:fld id="{DD329BFB-2926-48EC-AAB1-8F1FF5AD2F45}" type="slidenum">
              <a:rPr lang="en-GB" smtClean="0"/>
              <a:t>‹#›</a:t>
            </a:fld>
            <a:endParaRPr lang="en-GB"/>
          </a:p>
        </p:txBody>
      </p:sp>
    </p:spTree>
    <p:extLst>
      <p:ext uri="{BB962C8B-B14F-4D97-AF65-F5344CB8AC3E}">
        <p14:creationId xmlns:p14="http://schemas.microsoft.com/office/powerpoint/2010/main" val="68368370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1F71131B-B77E-43DC-931C-EAA49320ED16}" type="datetime1">
              <a:rPr lang="en-GB" smtClean="0"/>
              <a:t>14/12/2016</a:t>
            </a:fld>
            <a:endParaRPr lang="en-GB"/>
          </a:p>
        </p:txBody>
      </p:sp>
      <p:sp>
        <p:nvSpPr>
          <p:cNvPr id="5" name="Footer Placeholder 4"/>
          <p:cNvSpPr>
            <a:spLocks noGrp="1"/>
          </p:cNvSpPr>
          <p:nvPr>
            <p:ph type="ftr" sz="quarter" idx="11"/>
          </p:nvPr>
        </p:nvSpPr>
        <p:spPr/>
        <p:txBody>
          <a:bodyPr/>
          <a:lstStyle/>
          <a:p>
            <a:r>
              <a:rPr lang="en-GB"/>
              <a:t>www.nkatic.wordpress.com</a:t>
            </a:r>
          </a:p>
        </p:txBody>
      </p:sp>
      <p:sp>
        <p:nvSpPr>
          <p:cNvPr id="6" name="Slide Number Placeholder 5"/>
          <p:cNvSpPr>
            <a:spLocks noGrp="1"/>
          </p:cNvSpPr>
          <p:nvPr>
            <p:ph type="sldNum" sz="quarter" idx="12"/>
          </p:nvPr>
        </p:nvSpPr>
        <p:spPr/>
        <p:txBody>
          <a:bodyPr/>
          <a:lstStyle/>
          <a:p>
            <a:fld id="{DD329BFB-2926-48EC-AAB1-8F1FF5AD2F45}" type="slidenum">
              <a:rPr lang="en-GB" smtClean="0"/>
              <a:t>‹#›</a:t>
            </a:fld>
            <a:endParaRPr lang="en-GB"/>
          </a:p>
        </p:txBody>
      </p:sp>
    </p:spTree>
    <p:extLst>
      <p:ext uri="{BB962C8B-B14F-4D97-AF65-F5344CB8AC3E}">
        <p14:creationId xmlns:p14="http://schemas.microsoft.com/office/powerpoint/2010/main" val="13366355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endParaRPr lang="en-GB"/>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96E6F858-2668-4A19-98F4-75539DBD31FD}" type="datetime1">
              <a:rPr lang="en-GB" smtClean="0"/>
              <a:t>14/12/2016</a:t>
            </a:fld>
            <a:endParaRPr lang="en-GB"/>
          </a:p>
        </p:txBody>
      </p:sp>
      <p:sp>
        <p:nvSpPr>
          <p:cNvPr id="5" name="Footer Placeholder 4"/>
          <p:cNvSpPr>
            <a:spLocks noGrp="1"/>
          </p:cNvSpPr>
          <p:nvPr>
            <p:ph type="ftr" sz="quarter" idx="11"/>
          </p:nvPr>
        </p:nvSpPr>
        <p:spPr/>
        <p:txBody>
          <a:bodyPr/>
          <a:lstStyle/>
          <a:p>
            <a:r>
              <a:rPr lang="en-GB"/>
              <a:t>www.nkatic.wordpress.com</a:t>
            </a:r>
          </a:p>
        </p:txBody>
      </p:sp>
      <p:sp>
        <p:nvSpPr>
          <p:cNvPr id="6" name="Slide Number Placeholder 5"/>
          <p:cNvSpPr>
            <a:spLocks noGrp="1"/>
          </p:cNvSpPr>
          <p:nvPr>
            <p:ph type="sldNum" sz="quarter" idx="12"/>
          </p:nvPr>
        </p:nvSpPr>
        <p:spPr/>
        <p:txBody>
          <a:bodyPr/>
          <a:lstStyle/>
          <a:p>
            <a:fld id="{DD329BFB-2926-48EC-AAB1-8F1FF5AD2F45}" type="slidenum">
              <a:rPr lang="en-GB" smtClean="0"/>
              <a:t>‹#›</a:t>
            </a:fld>
            <a:endParaRPr lang="en-GB"/>
          </a:p>
        </p:txBody>
      </p:sp>
    </p:spTree>
    <p:extLst>
      <p:ext uri="{BB962C8B-B14F-4D97-AF65-F5344CB8AC3E}">
        <p14:creationId xmlns:p14="http://schemas.microsoft.com/office/powerpoint/2010/main" val="45801575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3F6A521E-99E0-4228-BA15-5BCF013BF956}" type="datetime1">
              <a:rPr lang="en-GB" smtClean="0"/>
              <a:t>14/12/2016</a:t>
            </a:fld>
            <a:endParaRPr lang="en-GB"/>
          </a:p>
        </p:txBody>
      </p:sp>
      <p:sp>
        <p:nvSpPr>
          <p:cNvPr id="6" name="Footer Placeholder 5"/>
          <p:cNvSpPr>
            <a:spLocks noGrp="1"/>
          </p:cNvSpPr>
          <p:nvPr>
            <p:ph type="ftr" sz="quarter" idx="11"/>
          </p:nvPr>
        </p:nvSpPr>
        <p:spPr/>
        <p:txBody>
          <a:bodyPr/>
          <a:lstStyle/>
          <a:p>
            <a:r>
              <a:rPr lang="en-GB"/>
              <a:t>www.nkatic.wordpress.com</a:t>
            </a:r>
          </a:p>
        </p:txBody>
      </p:sp>
      <p:sp>
        <p:nvSpPr>
          <p:cNvPr id="7" name="Slide Number Placeholder 6"/>
          <p:cNvSpPr>
            <a:spLocks noGrp="1"/>
          </p:cNvSpPr>
          <p:nvPr>
            <p:ph type="sldNum" sz="quarter" idx="12"/>
          </p:nvPr>
        </p:nvSpPr>
        <p:spPr/>
        <p:txBody>
          <a:bodyPr/>
          <a:lstStyle/>
          <a:p>
            <a:fld id="{DD329BFB-2926-48EC-AAB1-8F1FF5AD2F45}" type="slidenum">
              <a:rPr lang="en-GB" smtClean="0"/>
              <a:t>‹#›</a:t>
            </a:fld>
            <a:endParaRPr lang="en-GB"/>
          </a:p>
        </p:txBody>
      </p:sp>
    </p:spTree>
    <p:extLst>
      <p:ext uri="{BB962C8B-B14F-4D97-AF65-F5344CB8AC3E}">
        <p14:creationId xmlns:p14="http://schemas.microsoft.com/office/powerpoint/2010/main" val="20598181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endParaRPr lang="en-GB"/>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CC2FD622-802C-4CE8-A84A-0467A8F97165}" type="datetime1">
              <a:rPr lang="en-GB" smtClean="0"/>
              <a:t>14/12/2016</a:t>
            </a:fld>
            <a:endParaRPr lang="en-GB"/>
          </a:p>
        </p:txBody>
      </p:sp>
      <p:sp>
        <p:nvSpPr>
          <p:cNvPr id="8" name="Footer Placeholder 7"/>
          <p:cNvSpPr>
            <a:spLocks noGrp="1"/>
          </p:cNvSpPr>
          <p:nvPr>
            <p:ph type="ftr" sz="quarter" idx="11"/>
          </p:nvPr>
        </p:nvSpPr>
        <p:spPr/>
        <p:txBody>
          <a:bodyPr/>
          <a:lstStyle/>
          <a:p>
            <a:r>
              <a:rPr lang="en-GB"/>
              <a:t>www.nkatic.wordpress.com</a:t>
            </a:r>
          </a:p>
        </p:txBody>
      </p:sp>
      <p:sp>
        <p:nvSpPr>
          <p:cNvPr id="9" name="Slide Number Placeholder 8"/>
          <p:cNvSpPr>
            <a:spLocks noGrp="1"/>
          </p:cNvSpPr>
          <p:nvPr>
            <p:ph type="sldNum" sz="quarter" idx="12"/>
          </p:nvPr>
        </p:nvSpPr>
        <p:spPr/>
        <p:txBody>
          <a:bodyPr/>
          <a:lstStyle/>
          <a:p>
            <a:fld id="{DD329BFB-2926-48EC-AAB1-8F1FF5AD2F45}" type="slidenum">
              <a:rPr lang="en-GB" smtClean="0"/>
              <a:t>‹#›</a:t>
            </a:fld>
            <a:endParaRPr lang="en-GB"/>
          </a:p>
        </p:txBody>
      </p:sp>
    </p:spTree>
    <p:extLst>
      <p:ext uri="{BB962C8B-B14F-4D97-AF65-F5344CB8AC3E}">
        <p14:creationId xmlns:p14="http://schemas.microsoft.com/office/powerpoint/2010/main" val="254056560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4BB491AF-241F-44E9-B6CF-83945EB4B214}" type="datetime1">
              <a:rPr lang="en-GB" smtClean="0"/>
              <a:t>14/12/2016</a:t>
            </a:fld>
            <a:endParaRPr lang="en-GB"/>
          </a:p>
        </p:txBody>
      </p:sp>
      <p:sp>
        <p:nvSpPr>
          <p:cNvPr id="4" name="Footer Placeholder 3"/>
          <p:cNvSpPr>
            <a:spLocks noGrp="1"/>
          </p:cNvSpPr>
          <p:nvPr>
            <p:ph type="ftr" sz="quarter" idx="11"/>
          </p:nvPr>
        </p:nvSpPr>
        <p:spPr/>
        <p:txBody>
          <a:bodyPr/>
          <a:lstStyle/>
          <a:p>
            <a:r>
              <a:rPr lang="en-GB"/>
              <a:t>www.nkatic.wordpress.com</a:t>
            </a:r>
          </a:p>
        </p:txBody>
      </p:sp>
      <p:sp>
        <p:nvSpPr>
          <p:cNvPr id="5" name="Slide Number Placeholder 4"/>
          <p:cNvSpPr>
            <a:spLocks noGrp="1"/>
          </p:cNvSpPr>
          <p:nvPr>
            <p:ph type="sldNum" sz="quarter" idx="12"/>
          </p:nvPr>
        </p:nvSpPr>
        <p:spPr/>
        <p:txBody>
          <a:bodyPr/>
          <a:lstStyle/>
          <a:p>
            <a:fld id="{DD329BFB-2926-48EC-AAB1-8F1FF5AD2F45}" type="slidenum">
              <a:rPr lang="en-GB" smtClean="0"/>
              <a:t>‹#›</a:t>
            </a:fld>
            <a:endParaRPr lang="en-GB"/>
          </a:p>
        </p:txBody>
      </p:sp>
    </p:spTree>
    <p:extLst>
      <p:ext uri="{BB962C8B-B14F-4D97-AF65-F5344CB8AC3E}">
        <p14:creationId xmlns:p14="http://schemas.microsoft.com/office/powerpoint/2010/main" val="23289906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26869FA-3468-4FF1-99EA-1D988BA110DE}" type="datetime1">
              <a:rPr lang="en-GB" smtClean="0"/>
              <a:t>14/12/2016</a:t>
            </a:fld>
            <a:endParaRPr lang="en-GB"/>
          </a:p>
        </p:txBody>
      </p:sp>
      <p:sp>
        <p:nvSpPr>
          <p:cNvPr id="3" name="Footer Placeholder 2"/>
          <p:cNvSpPr>
            <a:spLocks noGrp="1"/>
          </p:cNvSpPr>
          <p:nvPr>
            <p:ph type="ftr" sz="quarter" idx="11"/>
          </p:nvPr>
        </p:nvSpPr>
        <p:spPr/>
        <p:txBody>
          <a:bodyPr/>
          <a:lstStyle/>
          <a:p>
            <a:r>
              <a:rPr lang="en-GB"/>
              <a:t>www.nkatic.wordpress.com</a:t>
            </a:r>
          </a:p>
        </p:txBody>
      </p:sp>
      <p:sp>
        <p:nvSpPr>
          <p:cNvPr id="4" name="Slide Number Placeholder 3"/>
          <p:cNvSpPr>
            <a:spLocks noGrp="1"/>
          </p:cNvSpPr>
          <p:nvPr>
            <p:ph type="sldNum" sz="quarter" idx="12"/>
          </p:nvPr>
        </p:nvSpPr>
        <p:spPr/>
        <p:txBody>
          <a:bodyPr/>
          <a:lstStyle/>
          <a:p>
            <a:fld id="{DD329BFB-2926-48EC-AAB1-8F1FF5AD2F45}" type="slidenum">
              <a:rPr lang="en-GB" smtClean="0"/>
              <a:t>‹#›</a:t>
            </a:fld>
            <a:endParaRPr lang="en-GB"/>
          </a:p>
        </p:txBody>
      </p:sp>
    </p:spTree>
    <p:extLst>
      <p:ext uri="{BB962C8B-B14F-4D97-AF65-F5344CB8AC3E}">
        <p14:creationId xmlns:p14="http://schemas.microsoft.com/office/powerpoint/2010/main" val="945091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95CD4EE-8E06-40D2-A1E9-CFDCF462913B}" type="datetime1">
              <a:rPr lang="en-GB" smtClean="0"/>
              <a:t>14/12/2016</a:t>
            </a:fld>
            <a:endParaRPr lang="en-GB"/>
          </a:p>
        </p:txBody>
      </p:sp>
      <p:sp>
        <p:nvSpPr>
          <p:cNvPr id="6" name="Footer Placeholder 5"/>
          <p:cNvSpPr>
            <a:spLocks noGrp="1"/>
          </p:cNvSpPr>
          <p:nvPr>
            <p:ph type="ftr" sz="quarter" idx="11"/>
          </p:nvPr>
        </p:nvSpPr>
        <p:spPr/>
        <p:txBody>
          <a:bodyPr/>
          <a:lstStyle/>
          <a:p>
            <a:r>
              <a:rPr lang="en-GB"/>
              <a:t>www.nkatic.wordpress.com</a:t>
            </a:r>
          </a:p>
        </p:txBody>
      </p:sp>
      <p:sp>
        <p:nvSpPr>
          <p:cNvPr id="7" name="Slide Number Placeholder 6"/>
          <p:cNvSpPr>
            <a:spLocks noGrp="1"/>
          </p:cNvSpPr>
          <p:nvPr>
            <p:ph type="sldNum" sz="quarter" idx="12"/>
          </p:nvPr>
        </p:nvSpPr>
        <p:spPr/>
        <p:txBody>
          <a:bodyPr/>
          <a:lstStyle/>
          <a:p>
            <a:fld id="{DD329BFB-2926-48EC-AAB1-8F1FF5AD2F45}" type="slidenum">
              <a:rPr lang="en-GB" smtClean="0"/>
              <a:t>‹#›</a:t>
            </a:fld>
            <a:endParaRPr lang="en-GB"/>
          </a:p>
        </p:txBody>
      </p:sp>
    </p:spTree>
    <p:extLst>
      <p:ext uri="{BB962C8B-B14F-4D97-AF65-F5344CB8AC3E}">
        <p14:creationId xmlns:p14="http://schemas.microsoft.com/office/powerpoint/2010/main" val="45250286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endParaRPr lang="en-GB"/>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23521C84-24A5-48F8-B4DA-2D4E8E85C294}" type="datetime1">
              <a:rPr lang="en-GB" smtClean="0"/>
              <a:t>14/12/2016</a:t>
            </a:fld>
            <a:endParaRPr lang="en-GB"/>
          </a:p>
        </p:txBody>
      </p:sp>
      <p:sp>
        <p:nvSpPr>
          <p:cNvPr id="6" name="Footer Placeholder 5"/>
          <p:cNvSpPr>
            <a:spLocks noGrp="1"/>
          </p:cNvSpPr>
          <p:nvPr>
            <p:ph type="ftr" sz="quarter" idx="11"/>
          </p:nvPr>
        </p:nvSpPr>
        <p:spPr/>
        <p:txBody>
          <a:bodyPr/>
          <a:lstStyle/>
          <a:p>
            <a:r>
              <a:rPr lang="en-GB"/>
              <a:t>www.nkatic.wordpress.com</a:t>
            </a:r>
          </a:p>
        </p:txBody>
      </p:sp>
      <p:sp>
        <p:nvSpPr>
          <p:cNvPr id="7" name="Slide Number Placeholder 6"/>
          <p:cNvSpPr>
            <a:spLocks noGrp="1"/>
          </p:cNvSpPr>
          <p:nvPr>
            <p:ph type="sldNum" sz="quarter" idx="12"/>
          </p:nvPr>
        </p:nvSpPr>
        <p:spPr/>
        <p:txBody>
          <a:bodyPr/>
          <a:lstStyle/>
          <a:p>
            <a:fld id="{DD329BFB-2926-48EC-AAB1-8F1FF5AD2F45}" type="slidenum">
              <a:rPr lang="en-GB" smtClean="0"/>
              <a:t>‹#›</a:t>
            </a:fld>
            <a:endParaRPr lang="en-GB"/>
          </a:p>
        </p:txBody>
      </p:sp>
    </p:spTree>
    <p:extLst>
      <p:ext uri="{BB962C8B-B14F-4D97-AF65-F5344CB8AC3E}">
        <p14:creationId xmlns:p14="http://schemas.microsoft.com/office/powerpoint/2010/main" val="11105307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ABBC11-962C-4DD8-8915-5F2BC7269C37}" type="datetime1">
              <a:rPr lang="en-GB" smtClean="0"/>
              <a:t>14/12/2016</a:t>
            </a:fld>
            <a:endParaRPr lang="en-GB"/>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GB"/>
              <a:t>www.nkatic.wordpress.com</a:t>
            </a: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D329BFB-2926-48EC-AAB1-8F1FF5AD2F45}" type="slidenum">
              <a:rPr lang="en-GB" smtClean="0"/>
              <a:t>‹#›</a:t>
            </a:fld>
            <a:endParaRPr lang="en-GB"/>
          </a:p>
        </p:txBody>
      </p:sp>
    </p:spTree>
    <p:extLst>
      <p:ext uri="{BB962C8B-B14F-4D97-AF65-F5344CB8AC3E}">
        <p14:creationId xmlns:p14="http://schemas.microsoft.com/office/powerpoint/2010/main" val="259460573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fred.stlouisfed.org/graph/?g=bPn1"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1.png"/></Relationships>
</file>

<file path=ppt/slides/_rels/slide13.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fred.stlouisfed.org/graph/?g=bM0n"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openxmlformats.org/officeDocument/2006/relationships/image" Target="../media/image2.png"/></Relationships>
</file>

<file path=ppt/slides/_rels/slide16.xml.rels><?xml version="1.0" encoding="UTF-8" standalone="yes"?>
<Relationships xmlns="http://schemas.openxmlformats.org/package/2006/relationships"><Relationship Id="rId3" Type="http://schemas.openxmlformats.org/officeDocument/2006/relationships/chart" Target="../charts/chart5.xm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17"/>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accent3">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Freeform 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246925" y="-479"/>
            <a:ext cx="9468701" cy="6858478"/>
          </a:xfrm>
          <a:custGeom>
            <a:avLst/>
            <a:gdLst>
              <a:gd name="connsiteX0" fmla="*/ 0 w 8078051"/>
              <a:gd name="connsiteY0" fmla="*/ 0 h 5829300"/>
              <a:gd name="connsiteX1" fmla="*/ 4453793 w 8078051"/>
              <a:gd name="connsiteY1" fmla="*/ 0 h 5829300"/>
              <a:gd name="connsiteX2" fmla="*/ 5363426 w 8078051"/>
              <a:gd name="connsiteY2" fmla="*/ 0 h 5829300"/>
              <a:gd name="connsiteX3" fmla="*/ 5368184 w 8078051"/>
              <a:gd name="connsiteY3" fmla="*/ 0 h 5829300"/>
              <a:gd name="connsiteX4" fmla="*/ 8078051 w 8078051"/>
              <a:gd name="connsiteY4" fmla="*/ 5829300 h 5829300"/>
              <a:gd name="connsiteX5" fmla="*/ 1743926 w 8078051"/>
              <a:gd name="connsiteY5" fmla="*/ 5829300 h 5829300"/>
              <a:gd name="connsiteX6" fmla="*/ 1744148 w 8078051"/>
              <a:gd name="connsiteY6" fmla="*/ 5828822 h 5829300"/>
              <a:gd name="connsiteX7" fmla="*/ 0 w 8078051"/>
              <a:gd name="connsiteY7" fmla="*/ 5828822 h 58293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8078051" h="5829300">
                <a:moveTo>
                  <a:pt x="0" y="0"/>
                </a:moveTo>
                <a:lnTo>
                  <a:pt x="4453793" y="0"/>
                </a:lnTo>
                <a:lnTo>
                  <a:pt x="5363426" y="0"/>
                </a:lnTo>
                <a:lnTo>
                  <a:pt x="5368184" y="0"/>
                </a:lnTo>
                <a:lnTo>
                  <a:pt x="8078051" y="5829300"/>
                </a:lnTo>
                <a:lnTo>
                  <a:pt x="1743926" y="5829300"/>
                </a:lnTo>
                <a:lnTo>
                  <a:pt x="1744148" y="5828822"/>
                </a:lnTo>
                <a:lnTo>
                  <a:pt x="0" y="5828822"/>
                </a:lnTo>
                <a:close/>
              </a:path>
            </a:pathLst>
          </a:custGeom>
          <a:solidFill>
            <a:schemeClr val="bg1">
              <a:lumMod val="85000"/>
              <a:lumOff val="1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Freeform 1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479"/>
            <a:ext cx="9324977" cy="6858479"/>
          </a:xfrm>
          <a:custGeom>
            <a:avLst/>
            <a:gdLst>
              <a:gd name="connsiteX0" fmla="*/ 1246925 w 9324977"/>
              <a:gd name="connsiteY0" fmla="*/ 0 h 6858479"/>
              <a:gd name="connsiteX1" fmla="*/ 5076797 w 9324977"/>
              <a:gd name="connsiteY1" fmla="*/ 0 h 6858479"/>
              <a:gd name="connsiteX2" fmla="*/ 6143025 w 9324977"/>
              <a:gd name="connsiteY2" fmla="*/ 0 h 6858479"/>
              <a:gd name="connsiteX3" fmla="*/ 6148602 w 9324977"/>
              <a:gd name="connsiteY3" fmla="*/ 0 h 6858479"/>
              <a:gd name="connsiteX4" fmla="*/ 9324977 w 9324977"/>
              <a:gd name="connsiteY4" fmla="*/ 6858478 h 6858479"/>
              <a:gd name="connsiteX5" fmla="*/ 3359025 w 9324977"/>
              <a:gd name="connsiteY5" fmla="*/ 6858478 h 6858479"/>
              <a:gd name="connsiteX6" fmla="*/ 3359025 w 9324977"/>
              <a:gd name="connsiteY6" fmla="*/ 6858479 h 6858479"/>
              <a:gd name="connsiteX7" fmla="*/ 0 w 9324977"/>
              <a:gd name="connsiteY7" fmla="*/ 6858479 h 6858479"/>
              <a:gd name="connsiteX8" fmla="*/ 0 w 9324977"/>
              <a:gd name="connsiteY8" fmla="*/ 479 h 6858479"/>
              <a:gd name="connsiteX9" fmla="*/ 1246925 w 9324977"/>
              <a:gd name="connsiteY9" fmla="*/ 479 h 68584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9324977" h="6858479">
                <a:moveTo>
                  <a:pt x="1246925" y="0"/>
                </a:moveTo>
                <a:lnTo>
                  <a:pt x="5076797" y="0"/>
                </a:lnTo>
                <a:lnTo>
                  <a:pt x="6143025" y="0"/>
                </a:lnTo>
                <a:lnTo>
                  <a:pt x="6148602" y="0"/>
                </a:lnTo>
                <a:lnTo>
                  <a:pt x="9324977" y="6858478"/>
                </a:lnTo>
                <a:lnTo>
                  <a:pt x="3359025" y="6858478"/>
                </a:lnTo>
                <a:lnTo>
                  <a:pt x="3359025" y="6858479"/>
                </a:lnTo>
                <a:lnTo>
                  <a:pt x="0" y="6858479"/>
                </a:lnTo>
                <a:lnTo>
                  <a:pt x="0" y="479"/>
                </a:lnTo>
                <a:lnTo>
                  <a:pt x="1246925" y="479"/>
                </a:lnTo>
                <a:close/>
              </a:path>
            </a:pathLst>
          </a:cu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804671" y="2600324"/>
            <a:ext cx="6405753" cy="3277961"/>
          </a:xfrm>
        </p:spPr>
        <p:txBody>
          <a:bodyPr anchor="t">
            <a:normAutofit/>
          </a:bodyPr>
          <a:lstStyle/>
          <a:p>
            <a:pPr algn="l">
              <a:lnSpc>
                <a:spcPct val="70000"/>
              </a:lnSpc>
            </a:pPr>
            <a:r>
              <a:rPr lang="sr-Latn-RS" sz="4200" b="1" dirty="0"/>
              <a:t>The </a:t>
            </a:r>
            <a:r>
              <a:rPr lang="sr-Latn-RS" sz="4200" b="1" dirty="0" err="1"/>
              <a:t>Economist</a:t>
            </a:r>
            <a:r>
              <a:rPr lang="sr-Latn-RS" sz="4200" b="1" dirty="0"/>
              <a:t>: </a:t>
            </a:r>
            <a:br>
              <a:rPr lang="sr-Latn-RS" sz="4200" b="1" dirty="0"/>
            </a:br>
            <a:r>
              <a:rPr lang="sr-Latn-RS" sz="4200" b="1" dirty="0"/>
              <a:t>Svet u 2017.</a:t>
            </a:r>
            <a:br>
              <a:rPr lang="sr-Latn-RS" sz="4200" b="1" dirty="0"/>
            </a:br>
            <a:br>
              <a:rPr lang="sr-Latn-RS" sz="4200" b="1" dirty="0"/>
            </a:br>
            <a:r>
              <a:rPr lang="en-GB" sz="4200" b="1" dirty="0"/>
              <a:t>NOVA TEHNOL</a:t>
            </a:r>
            <a:r>
              <a:rPr lang="sr-Latn-RS" sz="4200" b="1" dirty="0"/>
              <a:t>OŠKA REVOLUCIJA I GLOBALIZACIJA NA RASKRŠĆU </a:t>
            </a:r>
          </a:p>
        </p:txBody>
      </p:sp>
      <p:sp>
        <p:nvSpPr>
          <p:cNvPr id="3" name="Subtitle 2"/>
          <p:cNvSpPr>
            <a:spLocks noGrp="1"/>
          </p:cNvSpPr>
          <p:nvPr>
            <p:ph type="subTitle" idx="1"/>
          </p:nvPr>
        </p:nvSpPr>
        <p:spPr>
          <a:xfrm>
            <a:off x="804672" y="1300450"/>
            <a:ext cx="4167376" cy="1155525"/>
          </a:xfrm>
        </p:spPr>
        <p:txBody>
          <a:bodyPr anchor="b">
            <a:normAutofit/>
          </a:bodyPr>
          <a:lstStyle/>
          <a:p>
            <a:pPr algn="l">
              <a:lnSpc>
                <a:spcPct val="80000"/>
              </a:lnSpc>
            </a:pPr>
            <a:endParaRPr lang="sr-Latn-RS" sz="2000"/>
          </a:p>
          <a:p>
            <a:pPr algn="l">
              <a:lnSpc>
                <a:spcPct val="80000"/>
              </a:lnSpc>
            </a:pPr>
            <a:endParaRPr lang="sr-Latn-RS" sz="2000"/>
          </a:p>
          <a:p>
            <a:pPr algn="l">
              <a:lnSpc>
                <a:spcPct val="80000"/>
              </a:lnSpc>
            </a:pPr>
            <a:r>
              <a:rPr lang="en-GB" sz="2000" b="1"/>
              <a:t>Neboj</a:t>
            </a:r>
            <a:r>
              <a:rPr lang="sr-Latn-RS" sz="2000" b="1"/>
              <a:t>ša Katić</a:t>
            </a:r>
            <a:endParaRPr lang="en-GB" sz="2000" b="1"/>
          </a:p>
        </p:txBody>
      </p:sp>
      <p:sp>
        <p:nvSpPr>
          <p:cNvPr id="4" name="Footer Placeholder 3"/>
          <p:cNvSpPr>
            <a:spLocks noGrp="1"/>
          </p:cNvSpPr>
          <p:nvPr>
            <p:ph type="ftr" sz="quarter" idx="11"/>
          </p:nvPr>
        </p:nvSpPr>
        <p:spPr>
          <a:xfrm>
            <a:off x="804672" y="6356350"/>
            <a:ext cx="4114800" cy="365125"/>
          </a:xfrm>
        </p:spPr>
        <p:txBody>
          <a:bodyPr>
            <a:normAutofit/>
          </a:bodyPr>
          <a:lstStyle/>
          <a:p>
            <a:pPr algn="l"/>
            <a:r>
              <a:rPr lang="en-GB" b="1">
                <a:solidFill>
                  <a:schemeClr val="tx1">
                    <a:lumMod val="85000"/>
                  </a:schemeClr>
                </a:solidFill>
              </a:rPr>
              <a:t>www.nkatic.wordpress.com</a:t>
            </a:r>
          </a:p>
        </p:txBody>
      </p:sp>
    </p:spTree>
    <p:extLst>
      <p:ext uri="{BB962C8B-B14F-4D97-AF65-F5344CB8AC3E}">
        <p14:creationId xmlns:p14="http://schemas.microsoft.com/office/powerpoint/2010/main" val="3898933817"/>
      </p:ext>
    </p:extLst>
  </p:cSld>
  <p:clrMapOvr>
    <a:overrideClrMapping bg1="dk1" tx1="lt1" bg2="dk2" tx2="lt2" accent1="accent1" accent2="accent2" accent3="accent3" accent4="accent4" accent5="accent5" accent6="accent6" hlink="hlink" folHlink="folHlink"/>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799646"/>
          </a:xfrm>
        </p:spPr>
        <p:txBody>
          <a:bodyPr/>
          <a:lstStyle/>
          <a:p>
            <a:pPr algn="ctr"/>
            <a:r>
              <a:rPr lang="sr-Latn-RS" b="1" dirty="0"/>
              <a:t>SAD i UK – stope nezaposlenosti </a:t>
            </a:r>
            <a:endParaRPr lang="en-GB" b="1" dirty="0"/>
          </a:p>
        </p:txBody>
      </p:sp>
      <p:graphicFrame>
        <p:nvGraphicFramePr>
          <p:cNvPr id="4" name="Content Placeholder 3">
            <a:extLst>
              <a:ext uri="{FF2B5EF4-FFF2-40B4-BE49-F238E27FC236}">
                <a16:creationId xmlns:a16="http://schemas.microsoft.com/office/drawing/2014/main" id="{AC10B8B0-947C-4E5F-AF4F-51695EBA7C26}"/>
              </a:ext>
            </a:extLst>
          </p:cNvPr>
          <p:cNvGraphicFramePr>
            <a:graphicFrameLocks noGrp="1"/>
          </p:cNvGraphicFramePr>
          <p:nvPr>
            <p:ph idx="1"/>
            <p:extLst>
              <p:ext uri="{D42A27DB-BD31-4B8C-83A1-F6EECF244321}">
                <p14:modId xmlns:p14="http://schemas.microsoft.com/office/powerpoint/2010/main" val="800039293"/>
              </p:ext>
            </p:extLst>
          </p:nvPr>
        </p:nvGraphicFramePr>
        <p:xfrm>
          <a:off x="838200" y="1360714"/>
          <a:ext cx="10515600" cy="5050972"/>
        </p:xfrm>
        <a:graphic>
          <a:graphicData uri="http://schemas.openxmlformats.org/drawingml/2006/chart">
            <c:chart xmlns:c="http://schemas.openxmlformats.org/drawingml/2006/chart" xmlns:r="http://schemas.openxmlformats.org/officeDocument/2006/relationships" r:id="rId3"/>
          </a:graphicData>
        </a:graphic>
      </p:graphicFrame>
      <p:sp>
        <p:nvSpPr>
          <p:cNvPr id="5" name="Footer Placeholder 4"/>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177347532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6"/>
            <a:ext cx="10515600" cy="886732"/>
          </a:xfrm>
        </p:spPr>
        <p:txBody>
          <a:bodyPr/>
          <a:lstStyle/>
          <a:p>
            <a:pPr algn="ctr"/>
            <a:r>
              <a:rPr lang="sr-Latn-RS" b="1" dirty="0"/>
              <a:t>SAD - Stopa zaposlenosti 1998. – 2015. </a:t>
            </a:r>
            <a:endParaRPr lang="en-GB" b="1" dirty="0"/>
          </a:p>
        </p:txBody>
      </p:sp>
      <p:graphicFrame>
        <p:nvGraphicFramePr>
          <p:cNvPr id="4" name="Content Placeholder 3">
            <a:extLst>
              <a:ext uri="{FF2B5EF4-FFF2-40B4-BE49-F238E27FC236}">
                <a16:creationId xmlns:a16="http://schemas.microsoft.com/office/drawing/2014/main" id="{8B9F4691-4389-47DC-B5B4-0456EE067B4F}"/>
              </a:ext>
            </a:extLst>
          </p:cNvPr>
          <p:cNvGraphicFramePr>
            <a:graphicFrameLocks noGrp="1"/>
          </p:cNvGraphicFramePr>
          <p:nvPr>
            <p:ph idx="1"/>
            <p:extLst>
              <p:ext uri="{D42A27DB-BD31-4B8C-83A1-F6EECF244321}">
                <p14:modId xmlns:p14="http://schemas.microsoft.com/office/powerpoint/2010/main" val="738682679"/>
              </p:ext>
            </p:extLst>
          </p:nvPr>
        </p:nvGraphicFramePr>
        <p:xfrm>
          <a:off x="838200" y="1251858"/>
          <a:ext cx="10515600" cy="4925105"/>
        </p:xfrm>
        <a:graphic>
          <a:graphicData uri="http://schemas.openxmlformats.org/drawingml/2006/chart">
            <c:chart xmlns:c="http://schemas.openxmlformats.org/drawingml/2006/chart" xmlns:r="http://schemas.openxmlformats.org/officeDocument/2006/relationships" r:id="rId2"/>
          </a:graphicData>
        </a:graphic>
      </p:graphicFrame>
      <p:sp>
        <p:nvSpPr>
          <p:cNvPr id="5" name="Footer Placeholder 4"/>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251395800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81000" y="95250"/>
          <a:ext cx="8705850" cy="6286500"/>
          <a:chOff x="381000" y="95250"/>
          <a:chExt cx="8705850" cy="6286500"/>
        </a:xfrm>
      </p:grpSpPr>
      <p:pic>
        <p:nvPicPr>
          <p:cNvPr id="3" name="FRED Graph Chart" descr="FRED Graph">
            <a:hlinkClick r:id="rId3" tooltip="View this chart in your browser. "/>
          </p:cNvPr>
          <p:cNvPicPr>
            <a:picLocks noChangeAspect="1"/>
          </p:cNvPicPr>
          <p:nvPr/>
        </p:nvPicPr>
        <p:blipFill>
          <a:blip r:embed="rId4"/>
          <a:stretch>
            <a:fillRect/>
          </a:stretch>
        </p:blipFill>
        <p:spPr>
          <a:xfrm>
            <a:off x="2000250" y="1960562"/>
            <a:ext cx="8229600" cy="4325938"/>
          </a:xfrm>
          <a:prstGeom prst="rect">
            <a:avLst/>
          </a:prstGeom>
        </p:spPr>
      </p:pic>
      <p:sp>
        <p:nvSpPr>
          <p:cNvPr id="2" name="TextBox 1"/>
          <p:cNvSpPr txBox="1"/>
          <p:nvPr/>
        </p:nvSpPr>
        <p:spPr>
          <a:xfrm>
            <a:off x="1905000" y="95251"/>
            <a:ext cx="7620000" cy="461665"/>
          </a:xfrm>
          <a:prstGeom prst="rect">
            <a:avLst/>
          </a:prstGeom>
        </p:spPr>
        <p:txBody>
          <a:bodyPr lIns="91440" tIns="45720" rIns="91440" bIns="45720" rtlCol="0">
            <a:spAutoFit/>
          </a:bodyPr>
          <a:lstStyle/>
          <a:p>
            <a:pPr algn="ctr" fontAlgn="base"/>
            <a:r>
              <a:rPr sz="2400">
                <a:solidFill>
                  <a:srgbClr val="333333"/>
                </a:solidFill>
                <a:latin typeface="Calibri"/>
              </a:rPr>
              <a:t> </a:t>
            </a:r>
          </a:p>
        </p:txBody>
      </p:sp>
      <p:sp>
        <p:nvSpPr>
          <p:cNvPr id="4" name="Title 3"/>
          <p:cNvSpPr>
            <a:spLocks noGrp="1"/>
          </p:cNvSpPr>
          <p:nvPr>
            <p:ph type="title"/>
          </p:nvPr>
        </p:nvSpPr>
        <p:spPr>
          <a:xfrm>
            <a:off x="838200" y="365126"/>
            <a:ext cx="10515600" cy="873366"/>
          </a:xfrm>
        </p:spPr>
        <p:txBody>
          <a:bodyPr>
            <a:normAutofit/>
          </a:bodyPr>
          <a:lstStyle/>
          <a:p>
            <a:pPr algn="ctr"/>
            <a:r>
              <a:rPr lang="sr-Latn-RS" sz="4000" b="1" dirty="0"/>
              <a:t>Realni prihodi domaćinstava (</a:t>
            </a:r>
            <a:r>
              <a:rPr lang="sr-Latn-RS" sz="4000" b="1" dirty="0" err="1"/>
              <a:t>medijana</a:t>
            </a:r>
            <a:r>
              <a:rPr lang="sr-Latn-RS" sz="4000" b="1" dirty="0"/>
              <a:t>) u SAD</a:t>
            </a:r>
            <a:endParaRPr lang="en-GB" sz="4000" b="1" dirty="0"/>
          </a:p>
        </p:txBody>
      </p:sp>
      <p:sp>
        <p:nvSpPr>
          <p:cNvPr id="6" name="Content Placeholder 5"/>
          <p:cNvSpPr>
            <a:spLocks noGrp="1"/>
          </p:cNvSpPr>
          <p:nvPr>
            <p:ph idx="1"/>
          </p:nvPr>
        </p:nvSpPr>
        <p:spPr>
          <a:xfrm>
            <a:off x="838200" y="1412110"/>
            <a:ext cx="10515600" cy="4874389"/>
          </a:xfrm>
        </p:spPr>
        <p:txBody>
          <a:bodyPr/>
          <a:lstStyle/>
          <a:p>
            <a:endParaRPr lang="en-GB" dirty="0"/>
          </a:p>
        </p:txBody>
      </p:sp>
      <p:sp>
        <p:nvSpPr>
          <p:cNvPr id="5" name="Footer Placeholder 4"/>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34842796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RS" sz="4000" b="1" dirty="0"/>
              <a:t>SAD – prosečna satnica u $ i u $ iz 2015.</a:t>
            </a:r>
            <a:endParaRPr lang="en-GB" sz="4000" b="1" dirty="0"/>
          </a:p>
        </p:txBody>
      </p:sp>
      <p:sp>
        <p:nvSpPr>
          <p:cNvPr id="4" name="Footer Placeholder 3"/>
          <p:cNvSpPr>
            <a:spLocks noGrp="1"/>
          </p:cNvSpPr>
          <p:nvPr>
            <p:ph type="ftr" sz="quarter" idx="11"/>
          </p:nvPr>
        </p:nvSpPr>
        <p:spPr/>
        <p:txBody>
          <a:bodyPr/>
          <a:lstStyle/>
          <a:p>
            <a:r>
              <a:rPr lang="en-GB"/>
              <a:t>www.nkatic.wordpress.com</a:t>
            </a:r>
          </a:p>
        </p:txBody>
      </p:sp>
      <p:graphicFrame>
        <p:nvGraphicFramePr>
          <p:cNvPr id="5" name="Content Placeholder 4">
            <a:extLst>
              <a:ext uri="{FF2B5EF4-FFF2-40B4-BE49-F238E27FC236}">
                <a16:creationId xmlns:a16="http://schemas.microsoft.com/office/drawing/2014/main" id="{25E5CE5E-F6C7-4D50-8505-DB35185B195A}"/>
              </a:ext>
            </a:extLst>
          </p:cNvPr>
          <p:cNvGraphicFramePr>
            <a:graphicFrameLocks noGrp="1"/>
          </p:cNvGraphicFramePr>
          <p:nvPr>
            <p:ph idx="1"/>
            <p:extLst>
              <p:ext uri="{D42A27DB-BD31-4B8C-83A1-F6EECF244321}">
                <p14:modId xmlns:p14="http://schemas.microsoft.com/office/powerpoint/2010/main" val="2282417687"/>
              </p:ext>
            </p:extLst>
          </p:nvPr>
        </p:nvGraphicFramePr>
        <p:xfrm>
          <a:off x="838200" y="1825625"/>
          <a:ext cx="10515600" cy="435133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9290769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838200" y="365126"/>
            <a:ext cx="10515600" cy="777874"/>
          </a:xfrm>
        </p:spPr>
        <p:txBody>
          <a:bodyPr>
            <a:normAutofit/>
          </a:bodyPr>
          <a:lstStyle/>
          <a:p>
            <a:pPr algn="ctr"/>
            <a:r>
              <a:rPr lang="sr-Latn-RS" sz="4000" b="1" dirty="0"/>
              <a:t>Učešće u svetskom BDP-u (PPP) 1980. -2021.</a:t>
            </a:r>
            <a:endParaRPr lang="en-GB" sz="4000" b="1" dirty="0"/>
          </a:p>
        </p:txBody>
      </p:sp>
      <p:graphicFrame>
        <p:nvGraphicFramePr>
          <p:cNvPr id="7" name="Content Placeholder 6">
            <a:extLst>
              <a:ext uri="{FF2B5EF4-FFF2-40B4-BE49-F238E27FC236}">
                <a16:creationId xmlns:a16="http://schemas.microsoft.com/office/drawing/2014/main" id="{080A759D-5C6E-414E-B543-D469BFA9CC47}"/>
              </a:ext>
            </a:extLst>
          </p:cNvPr>
          <p:cNvGraphicFramePr>
            <a:graphicFrameLocks noGrp="1"/>
          </p:cNvGraphicFramePr>
          <p:nvPr>
            <p:ph idx="1"/>
            <p:extLst>
              <p:ext uri="{D42A27DB-BD31-4B8C-83A1-F6EECF244321}">
                <p14:modId xmlns:p14="http://schemas.microsoft.com/office/powerpoint/2010/main" val="3800442048"/>
              </p:ext>
            </p:extLst>
          </p:nvPr>
        </p:nvGraphicFramePr>
        <p:xfrm>
          <a:off x="838200" y="1458684"/>
          <a:ext cx="10515600" cy="5083629"/>
        </p:xfrm>
        <a:graphic>
          <a:graphicData uri="http://schemas.openxmlformats.org/drawingml/2006/chart">
            <c:chart xmlns:c="http://schemas.openxmlformats.org/drawingml/2006/chart" xmlns:r="http://schemas.openxmlformats.org/officeDocument/2006/relationships" r:id="rId3"/>
          </a:graphicData>
        </a:graphic>
      </p:graphicFrame>
      <p:sp>
        <p:nvSpPr>
          <p:cNvPr id="3" name="Footer Placeholder 2"/>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116523306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381000" y="95250"/>
          <a:ext cx="8705850" cy="6286500"/>
          <a:chOff x="381000" y="95250"/>
          <a:chExt cx="8705850" cy="6286500"/>
        </a:xfrm>
      </p:grpSpPr>
      <p:pic>
        <p:nvPicPr>
          <p:cNvPr id="3" name="FRED Graph Chart" descr="FRED Graph">
            <a:hlinkClick r:id="rId3" tooltip="View this chart in your browser. "/>
          </p:cNvPr>
          <p:cNvPicPr>
            <a:picLocks noChangeAspect="1"/>
          </p:cNvPicPr>
          <p:nvPr/>
        </p:nvPicPr>
        <p:blipFill>
          <a:blip r:embed="rId4"/>
          <a:stretch>
            <a:fillRect/>
          </a:stretch>
        </p:blipFill>
        <p:spPr>
          <a:xfrm>
            <a:off x="1030147" y="1458410"/>
            <a:ext cx="9965802" cy="4828090"/>
          </a:xfrm>
          <a:prstGeom prst="rect">
            <a:avLst/>
          </a:prstGeom>
        </p:spPr>
      </p:pic>
      <p:sp>
        <p:nvSpPr>
          <p:cNvPr id="2" name="TextBox 1"/>
          <p:cNvSpPr txBox="1"/>
          <p:nvPr/>
        </p:nvSpPr>
        <p:spPr>
          <a:xfrm>
            <a:off x="1905000" y="95251"/>
            <a:ext cx="7620000" cy="461665"/>
          </a:xfrm>
          <a:prstGeom prst="rect">
            <a:avLst/>
          </a:prstGeom>
        </p:spPr>
        <p:txBody>
          <a:bodyPr lIns="91440" tIns="45720" rIns="91440" bIns="45720" rtlCol="0">
            <a:spAutoFit/>
          </a:bodyPr>
          <a:lstStyle/>
          <a:p>
            <a:pPr algn="ctr" fontAlgn="base"/>
            <a:r>
              <a:rPr sz="2400">
                <a:solidFill>
                  <a:srgbClr val="333333"/>
                </a:solidFill>
                <a:latin typeface="Calibri"/>
              </a:rPr>
              <a:t> </a:t>
            </a:r>
          </a:p>
        </p:txBody>
      </p:sp>
      <p:sp>
        <p:nvSpPr>
          <p:cNvPr id="4" name="Title 3"/>
          <p:cNvSpPr>
            <a:spLocks noGrp="1"/>
          </p:cNvSpPr>
          <p:nvPr>
            <p:ph type="title"/>
          </p:nvPr>
        </p:nvSpPr>
        <p:spPr>
          <a:xfrm>
            <a:off x="838200" y="365125"/>
            <a:ext cx="10515600" cy="396875"/>
          </a:xfrm>
        </p:spPr>
        <p:txBody>
          <a:bodyPr>
            <a:normAutofit fontScale="90000"/>
          </a:bodyPr>
          <a:lstStyle/>
          <a:p>
            <a:pPr algn="ctr"/>
            <a:r>
              <a:rPr lang="sr-Latn-RS" b="1" dirty="0"/>
              <a:t>Udeo plata u BDP-u (%) u SAD</a:t>
            </a:r>
            <a:endParaRPr lang="en-GB" b="1" dirty="0"/>
          </a:p>
        </p:txBody>
      </p:sp>
      <p:sp>
        <p:nvSpPr>
          <p:cNvPr id="6" name="Content Placeholder 5"/>
          <p:cNvSpPr>
            <a:spLocks noGrp="1"/>
          </p:cNvSpPr>
          <p:nvPr>
            <p:ph idx="1"/>
          </p:nvPr>
        </p:nvSpPr>
        <p:spPr>
          <a:xfrm>
            <a:off x="838200" y="1253326"/>
            <a:ext cx="10515600" cy="5033174"/>
          </a:xfrm>
        </p:spPr>
        <p:txBody>
          <a:bodyPr/>
          <a:lstStyle/>
          <a:p>
            <a:endParaRPr lang="en-GB" dirty="0"/>
          </a:p>
        </p:txBody>
      </p:sp>
      <p:sp>
        <p:nvSpPr>
          <p:cNvPr id="5" name="Footer Placeholder 4"/>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357938651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itle 7"/>
          <p:cNvSpPr>
            <a:spLocks noGrp="1"/>
          </p:cNvSpPr>
          <p:nvPr>
            <p:ph type="title"/>
          </p:nvPr>
        </p:nvSpPr>
        <p:spPr>
          <a:xfrm>
            <a:off x="838200" y="365126"/>
            <a:ext cx="10515600" cy="756104"/>
          </a:xfrm>
        </p:spPr>
        <p:txBody>
          <a:bodyPr>
            <a:normAutofit/>
          </a:bodyPr>
          <a:lstStyle/>
          <a:p>
            <a:pPr algn="ctr"/>
            <a:r>
              <a:rPr lang="sr-Latn-RS" sz="4000" b="1" dirty="0"/>
              <a:t>Realni rast BDP-a i sekularna stagnacija</a:t>
            </a:r>
            <a:endParaRPr lang="en-GB" sz="4000" b="1" dirty="0"/>
          </a:p>
        </p:txBody>
      </p:sp>
      <p:sp>
        <p:nvSpPr>
          <p:cNvPr id="3" name="Footer Placeholder 2"/>
          <p:cNvSpPr>
            <a:spLocks noGrp="1"/>
          </p:cNvSpPr>
          <p:nvPr>
            <p:ph type="ftr" sz="quarter" idx="11"/>
          </p:nvPr>
        </p:nvSpPr>
        <p:spPr/>
        <p:txBody>
          <a:bodyPr/>
          <a:lstStyle/>
          <a:p>
            <a:r>
              <a:rPr lang="en-GB"/>
              <a:t>www.nkatic.wordpress.com</a:t>
            </a:r>
          </a:p>
        </p:txBody>
      </p:sp>
      <p:graphicFrame>
        <p:nvGraphicFramePr>
          <p:cNvPr id="9" name="Content Placeholder 8">
            <a:extLst>
              <a:ext uri="{FF2B5EF4-FFF2-40B4-BE49-F238E27FC236}">
                <a16:creationId xmlns:a16="http://schemas.microsoft.com/office/drawing/2014/main" id="{EE32832C-BC2B-4202-97D8-9E3C1A0AA9C0}"/>
              </a:ext>
            </a:extLst>
          </p:cNvPr>
          <p:cNvGraphicFramePr>
            <a:graphicFrameLocks noGrp="1"/>
          </p:cNvGraphicFramePr>
          <p:nvPr>
            <p:ph idx="1"/>
            <p:extLst>
              <p:ext uri="{D42A27DB-BD31-4B8C-83A1-F6EECF244321}">
                <p14:modId xmlns:p14="http://schemas.microsoft.com/office/powerpoint/2010/main" val="3836722899"/>
              </p:ext>
            </p:extLst>
          </p:nvPr>
        </p:nvGraphicFramePr>
        <p:xfrm>
          <a:off x="838200" y="1331089"/>
          <a:ext cx="10515600" cy="4845874"/>
        </p:xfrm>
        <a:graphic>
          <a:graphicData uri="http://schemas.openxmlformats.org/drawingml/2006/chart">
            <c:chart xmlns:c="http://schemas.openxmlformats.org/drawingml/2006/chart" xmlns:r="http://schemas.openxmlformats.org/officeDocument/2006/relationships" r:id="rId3"/>
          </a:graphicData>
        </a:graphic>
      </p:graphicFrame>
    </p:spTree>
    <p:extLst>
      <p:ext uri="{BB962C8B-B14F-4D97-AF65-F5344CB8AC3E}">
        <p14:creationId xmlns:p14="http://schemas.microsoft.com/office/powerpoint/2010/main" val="288716371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38200" y="365125"/>
            <a:ext cx="10515600" cy="861791"/>
          </a:xfrm>
        </p:spPr>
        <p:txBody>
          <a:bodyPr>
            <a:normAutofit/>
          </a:bodyPr>
          <a:lstStyle/>
          <a:p>
            <a:pPr algn="ctr"/>
            <a:r>
              <a:rPr lang="sr-Latn-RS" sz="4000" b="1" dirty="0"/>
              <a:t>Kina, Indija i Vijetnam realni BDP 1998. – 2016.</a:t>
            </a:r>
            <a:endParaRPr lang="en-GB" sz="4000" b="1" dirty="0"/>
          </a:p>
        </p:txBody>
      </p:sp>
      <p:sp>
        <p:nvSpPr>
          <p:cNvPr id="4" name="Footer Placeholder 3"/>
          <p:cNvSpPr>
            <a:spLocks noGrp="1"/>
          </p:cNvSpPr>
          <p:nvPr>
            <p:ph type="ftr" sz="quarter" idx="11"/>
          </p:nvPr>
        </p:nvSpPr>
        <p:spPr/>
        <p:txBody>
          <a:bodyPr/>
          <a:lstStyle/>
          <a:p>
            <a:r>
              <a:rPr lang="en-GB"/>
              <a:t>www.nkatic.wordpress.com</a:t>
            </a:r>
          </a:p>
        </p:txBody>
      </p:sp>
      <p:graphicFrame>
        <p:nvGraphicFramePr>
          <p:cNvPr id="5" name="Content Placeholder 4">
            <a:extLst>
              <a:ext uri="{FF2B5EF4-FFF2-40B4-BE49-F238E27FC236}">
                <a16:creationId xmlns:a16="http://schemas.microsoft.com/office/drawing/2014/main" id="{B60E02C4-676E-4BB3-A0C9-E71D69EFCE70}"/>
              </a:ext>
            </a:extLst>
          </p:cNvPr>
          <p:cNvGraphicFramePr>
            <a:graphicFrameLocks noGrp="1"/>
          </p:cNvGraphicFramePr>
          <p:nvPr>
            <p:ph idx="1"/>
            <p:extLst>
              <p:ext uri="{D42A27DB-BD31-4B8C-83A1-F6EECF244321}">
                <p14:modId xmlns:p14="http://schemas.microsoft.com/office/powerpoint/2010/main" val="3095181786"/>
              </p:ext>
            </p:extLst>
          </p:nvPr>
        </p:nvGraphicFramePr>
        <p:xfrm>
          <a:off x="838200" y="1388962"/>
          <a:ext cx="10515600" cy="478800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48278066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722413"/>
          </a:xfrm>
        </p:spPr>
        <p:txBody>
          <a:bodyPr>
            <a:normAutofit/>
          </a:bodyPr>
          <a:lstStyle/>
          <a:p>
            <a:pPr algn="ctr"/>
            <a:r>
              <a:rPr lang="sr-Latn-RS" sz="4000" b="1" dirty="0"/>
              <a:t>Drugi kraj globalizacijske batine</a:t>
            </a:r>
            <a:endParaRPr lang="en-GB" sz="4000" b="1" dirty="0"/>
          </a:p>
        </p:txBody>
      </p:sp>
      <p:sp>
        <p:nvSpPr>
          <p:cNvPr id="3" name="Content Placeholder 2"/>
          <p:cNvSpPr>
            <a:spLocks noGrp="1"/>
          </p:cNvSpPr>
          <p:nvPr>
            <p:ph idx="1"/>
          </p:nvPr>
        </p:nvSpPr>
        <p:spPr>
          <a:xfrm>
            <a:off x="838200" y="1516284"/>
            <a:ext cx="10515600" cy="4412878"/>
          </a:xfrm>
        </p:spPr>
        <p:txBody>
          <a:bodyPr>
            <a:normAutofit/>
          </a:bodyPr>
          <a:lstStyle/>
          <a:p>
            <a:r>
              <a:rPr lang="sr-Latn-RS" sz="2400" dirty="0"/>
              <a:t>7 </a:t>
            </a:r>
            <a:r>
              <a:rPr lang="sr-Latn-RS" sz="2400" dirty="0" err="1"/>
              <a:t>mil</a:t>
            </a:r>
            <a:r>
              <a:rPr lang="sr-Latn-RS" sz="2400" dirty="0"/>
              <a:t>. Industrijskih radnih mesta nestalo između 2000-2011</a:t>
            </a:r>
          </a:p>
          <a:p>
            <a:r>
              <a:rPr lang="sr-Latn-RS" sz="2400" dirty="0"/>
              <a:t>Polovinu prirasta zaposlenosti 1995-2005 otpada na imigrante</a:t>
            </a:r>
          </a:p>
          <a:p>
            <a:r>
              <a:rPr lang="sr-Latn-RS" sz="2400" dirty="0"/>
              <a:t>Strani radnici sa 5,3 (1970) na 14,7% (2005) u ukupno zaposlenima</a:t>
            </a:r>
          </a:p>
          <a:p>
            <a:r>
              <a:rPr lang="sr-Latn-RS" sz="2400" dirty="0"/>
              <a:t>Uvoz 5,4% BDP 1970, 16,5% 2014, </a:t>
            </a:r>
          </a:p>
          <a:p>
            <a:r>
              <a:rPr lang="sr-Latn-RS" sz="2400" dirty="0"/>
              <a:t>Imigranti konkurišu jedni drugima i obaraju već niske plate</a:t>
            </a:r>
          </a:p>
          <a:p>
            <a:r>
              <a:rPr lang="sr-Latn-RS" sz="2400" dirty="0"/>
              <a:t>Automatizacija obara plate i smanjuje zaposlenost (30% 1953, 10% sada) u proizvodnji</a:t>
            </a:r>
          </a:p>
          <a:p>
            <a:r>
              <a:rPr lang="sr-Latn-RS" sz="2400" dirty="0"/>
              <a:t>Četvrtina pada zaposlenih u proizvodnju kineski uvoz 1990-2007</a:t>
            </a:r>
            <a:endParaRPr lang="en-GB" sz="2400" dirty="0"/>
          </a:p>
        </p:txBody>
      </p:sp>
      <p:sp>
        <p:nvSpPr>
          <p:cNvPr id="6" name="Footer Placeholder 5"/>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219973024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722413"/>
          </a:xfrm>
        </p:spPr>
        <p:txBody>
          <a:bodyPr>
            <a:normAutofit/>
          </a:bodyPr>
          <a:lstStyle/>
          <a:p>
            <a:pPr algn="ctr"/>
            <a:r>
              <a:rPr lang="sr-Latn-RS" sz="4000" b="1" dirty="0"/>
              <a:t>Gubitnici …</a:t>
            </a:r>
            <a:endParaRPr lang="en-GB" sz="4000" b="1" dirty="0"/>
          </a:p>
        </p:txBody>
      </p:sp>
      <p:sp>
        <p:nvSpPr>
          <p:cNvPr id="3" name="Content Placeholder 2"/>
          <p:cNvSpPr>
            <a:spLocks noGrp="1"/>
          </p:cNvSpPr>
          <p:nvPr>
            <p:ph idx="1"/>
          </p:nvPr>
        </p:nvSpPr>
        <p:spPr>
          <a:xfrm>
            <a:off x="838200" y="1666023"/>
            <a:ext cx="10515600" cy="4506812"/>
          </a:xfrm>
        </p:spPr>
        <p:txBody>
          <a:bodyPr>
            <a:normAutofit/>
          </a:bodyPr>
          <a:lstStyle/>
          <a:p>
            <a:r>
              <a:rPr lang="sr-Latn-RS" sz="2400" dirty="0"/>
              <a:t>47% građana SAD verovatno nema ni $400 ušteđevine</a:t>
            </a:r>
          </a:p>
          <a:p>
            <a:r>
              <a:rPr lang="sr-Latn-RS" sz="2400" dirty="0"/>
              <a:t>Realni prihodi prosečnog domaćinstva u SAD su danas manji nego 1999.</a:t>
            </a:r>
          </a:p>
          <a:p>
            <a:r>
              <a:rPr lang="sr-Latn-RS" sz="2400" dirty="0"/>
              <a:t>Realna prosečna satnica je danas niža od one iz 1972.</a:t>
            </a:r>
          </a:p>
          <a:p>
            <a:r>
              <a:rPr lang="sr-Latn-RS" sz="2400" dirty="0"/>
              <a:t>Učešće plata u ukupnom BDP-u je već pet godina na najnižem nivou u poslednjih 65 godina</a:t>
            </a:r>
          </a:p>
          <a:p>
            <a:r>
              <a:rPr lang="sr-Latn-RS" sz="2400" dirty="0"/>
              <a:t>Ukupan iznos studentskih dugova je $1,200 milijardi </a:t>
            </a:r>
          </a:p>
          <a:p>
            <a:r>
              <a:rPr lang="sr-Latn-RS" sz="2400" dirty="0"/>
              <a:t>Više od polovine novih diplomaca ne može da nađe posao za koji je potrebna fakultetska diploma</a:t>
            </a:r>
          </a:p>
          <a:p>
            <a:r>
              <a:rPr lang="sr-Latn-RS" sz="2400" dirty="0" err="1"/>
              <a:t>Jams</a:t>
            </a:r>
            <a:r>
              <a:rPr lang="sr-Latn-RS" sz="2400" dirty="0"/>
              <a:t> i život </a:t>
            </a:r>
            <a:r>
              <a:rPr lang="en-GB" sz="2400" dirty="0"/>
              <a:t>u</a:t>
            </a:r>
            <a:r>
              <a:rPr lang="sr-Latn-RS" sz="2400" dirty="0"/>
              <a:t> </a:t>
            </a:r>
            <a:r>
              <a:rPr lang="sr-Latn-RS" sz="2400" dirty="0" err="1"/>
              <a:t>gig</a:t>
            </a:r>
            <a:r>
              <a:rPr lang="sr-Latn-RS" sz="2400" dirty="0"/>
              <a:t> ekonomiji</a:t>
            </a:r>
          </a:p>
          <a:p>
            <a:endParaRPr lang="sr-Latn-RS" sz="2400" dirty="0"/>
          </a:p>
          <a:p>
            <a:endParaRPr lang="sr-Latn-RS" sz="2400" dirty="0"/>
          </a:p>
          <a:p>
            <a:endParaRPr lang="sr-Latn-RS" sz="2400" dirty="0"/>
          </a:p>
          <a:p>
            <a:endParaRPr lang="sr-Latn-RS" sz="2400" dirty="0"/>
          </a:p>
          <a:p>
            <a:endParaRPr lang="sr-Latn-RS" sz="2400" dirty="0"/>
          </a:p>
          <a:p>
            <a:endParaRPr lang="sr-Latn-RS" sz="2400" dirty="0"/>
          </a:p>
          <a:p>
            <a:endParaRPr lang="en-GB" sz="2400" dirty="0"/>
          </a:p>
        </p:txBody>
      </p:sp>
      <p:sp>
        <p:nvSpPr>
          <p:cNvPr id="6" name="Footer Placeholder 5"/>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171486952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722413"/>
          </a:xfrm>
        </p:spPr>
        <p:txBody>
          <a:bodyPr>
            <a:normAutofit/>
          </a:bodyPr>
          <a:lstStyle/>
          <a:p>
            <a:pPr algn="ctr"/>
            <a:r>
              <a:rPr lang="sr-Latn-RS" sz="4000" b="1" dirty="0"/>
              <a:t>…I pobednici</a:t>
            </a:r>
            <a:endParaRPr lang="en-GB" sz="4000" b="1" dirty="0"/>
          </a:p>
        </p:txBody>
      </p:sp>
      <p:sp>
        <p:nvSpPr>
          <p:cNvPr id="3" name="Content Placeholder 2"/>
          <p:cNvSpPr>
            <a:spLocks noGrp="1"/>
          </p:cNvSpPr>
          <p:nvPr>
            <p:ph idx="1"/>
          </p:nvPr>
        </p:nvSpPr>
        <p:spPr>
          <a:xfrm>
            <a:off x="838200" y="1666023"/>
            <a:ext cx="10515600" cy="4506812"/>
          </a:xfrm>
        </p:spPr>
        <p:txBody>
          <a:bodyPr>
            <a:normAutofit/>
          </a:bodyPr>
          <a:lstStyle/>
          <a:p>
            <a:r>
              <a:rPr lang="sr-Latn-RS" dirty="0"/>
              <a:t>Od 1974. do 2014. realna primanja CEO porasla su 997%, dok su prosečne plate zaposlenih porasle 10.9%</a:t>
            </a:r>
          </a:p>
          <a:p>
            <a:r>
              <a:rPr lang="sr-Latn-RS" dirty="0"/>
              <a:t>Plate CEO u odnosu na prosečne plate zaposlenih su 1965. bile 20 puta veće, dok su 2014. veće je 303 puta</a:t>
            </a:r>
          </a:p>
          <a:p>
            <a:r>
              <a:rPr lang="sr-Latn-RS" dirty="0"/>
              <a:t>1974. 1% populacije je prisvajao 8% BDP, a 2014. 22% BDP-a</a:t>
            </a:r>
          </a:p>
          <a:p>
            <a:r>
              <a:rPr lang="sr-Latn-RS" dirty="0"/>
              <a:t>0,01% populacije je 1974. prisvajao 1% BDP-a, a 2014. 5% BDP-a</a:t>
            </a:r>
          </a:p>
          <a:p>
            <a:endParaRPr lang="sr-Latn-RS" sz="2400" dirty="0"/>
          </a:p>
          <a:p>
            <a:endParaRPr lang="sr-Latn-RS" sz="2400" dirty="0"/>
          </a:p>
          <a:p>
            <a:endParaRPr lang="en-GB" sz="2400" dirty="0"/>
          </a:p>
        </p:txBody>
      </p:sp>
      <p:sp>
        <p:nvSpPr>
          <p:cNvPr id="6" name="Footer Placeholder 5"/>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419122005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321564" y="320040"/>
            <a:ext cx="11548872" cy="6217920"/>
          </a:xfrm>
          <a:prstGeom prst="rect">
            <a:avLst/>
          </a:prstGeom>
          <a:solidFill>
            <a:schemeClr val="tx1">
              <a:alpha val="10000"/>
            </a:schemeClr>
          </a:solidFill>
          <a:ln w="127000" cap="sq" cmpd="thinThick">
            <a:solidFill>
              <a:schemeClr val="bg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38200" y="631825"/>
            <a:ext cx="10515600" cy="722413"/>
          </a:xfrm>
        </p:spPr>
        <p:txBody>
          <a:bodyPr>
            <a:normAutofit/>
          </a:bodyPr>
          <a:lstStyle/>
          <a:p>
            <a:pPr algn="ctr"/>
            <a:r>
              <a:rPr lang="sr-Latn-RS" sz="4000" b="1" dirty="0"/>
              <a:t>Batina sa dva kraja i nova retorika globalizacije</a:t>
            </a:r>
            <a:endParaRPr lang="en-GB" sz="4000" b="1" dirty="0"/>
          </a:p>
        </p:txBody>
      </p:sp>
      <p:sp>
        <p:nvSpPr>
          <p:cNvPr id="3" name="Content Placeholder 2"/>
          <p:cNvSpPr>
            <a:spLocks noGrp="1"/>
          </p:cNvSpPr>
          <p:nvPr>
            <p:ph idx="1"/>
          </p:nvPr>
        </p:nvSpPr>
        <p:spPr>
          <a:xfrm>
            <a:off x="838200" y="1666023"/>
            <a:ext cx="10515600" cy="4506812"/>
          </a:xfrm>
        </p:spPr>
        <p:txBody>
          <a:bodyPr>
            <a:normAutofit/>
          </a:bodyPr>
          <a:lstStyle/>
          <a:p>
            <a:endParaRPr lang="sr-Latn-RS" sz="2400" dirty="0"/>
          </a:p>
          <a:p>
            <a:r>
              <a:rPr lang="sr-Latn-RS" sz="2400" dirty="0"/>
              <a:t>Kina u velikom korporativnom šopingu</a:t>
            </a:r>
          </a:p>
          <a:p>
            <a:r>
              <a:rPr lang="sr-Latn-RS" sz="2400" dirty="0"/>
              <a:t>Zapadne države „otkrivaju“ da postoje nacionalni ekonomski interesi, bezbednosni interesi, da postoje strateške grane i kompanije koje ne treba prodavati, i da se porodična srebrnina ne prodaje</a:t>
            </a:r>
            <a:endParaRPr lang="en-GB" sz="2400" dirty="0"/>
          </a:p>
          <a:p>
            <a:r>
              <a:rPr lang="sr-Latn-RS" sz="2400" dirty="0"/>
              <a:t>Da li budućnost donosi „parcelisanje“ globalizacije i investicioni protekcionizam?</a:t>
            </a:r>
          </a:p>
          <a:p>
            <a:r>
              <a:rPr lang="sr-Latn-RS" sz="2400" dirty="0"/>
              <a:t>Opasnost od trgovinskih ratova, novih carinskih barijera i jačanja regulatornog protekcionizma</a:t>
            </a:r>
          </a:p>
          <a:p>
            <a:endParaRPr lang="sr-Latn-RS" sz="2400" dirty="0"/>
          </a:p>
          <a:p>
            <a:endParaRPr lang="en-GB" sz="2400" dirty="0"/>
          </a:p>
        </p:txBody>
      </p:sp>
      <p:sp>
        <p:nvSpPr>
          <p:cNvPr id="6" name="Footer Placeholder 5"/>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295823289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bg2"/>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88064" y="960109"/>
            <a:ext cx="9637776" cy="930336"/>
          </a:xfrm>
        </p:spPr>
        <p:txBody>
          <a:bodyPr>
            <a:normAutofit/>
          </a:bodyPr>
          <a:lstStyle/>
          <a:p>
            <a:pPr algn="ctr"/>
            <a:r>
              <a:rPr lang="sr-Latn-RS" sz="4000" b="1" dirty="0"/>
              <a:t>A u senci globalizacije …</a:t>
            </a:r>
            <a:endParaRPr lang="en-GB" sz="4000" b="1" dirty="0"/>
          </a:p>
        </p:txBody>
      </p:sp>
      <p:sp>
        <p:nvSpPr>
          <p:cNvPr id="3" name="Content Placeholder 2"/>
          <p:cNvSpPr>
            <a:spLocks noGrp="1"/>
          </p:cNvSpPr>
          <p:nvPr>
            <p:ph idx="1"/>
          </p:nvPr>
        </p:nvSpPr>
        <p:spPr>
          <a:xfrm>
            <a:off x="1288064" y="2028897"/>
            <a:ext cx="9637776" cy="3539753"/>
          </a:xfrm>
        </p:spPr>
        <p:txBody>
          <a:bodyPr>
            <a:normAutofit lnSpcReduction="10000"/>
          </a:bodyPr>
          <a:lstStyle/>
          <a:p>
            <a:r>
              <a:rPr lang="sr-Latn-RS" sz="2400" dirty="0"/>
              <a:t>U senci globalizacije, tihi proces automatizacije, digitalizacije i robotizacije uzima svoj danak</a:t>
            </a:r>
          </a:p>
          <a:p>
            <a:r>
              <a:rPr lang="sr-Latn-RS" sz="2400" dirty="0"/>
              <a:t>Poslovi se gube u industriji, ali se otvaraju u uslužnom sektoru. Da, ali … </a:t>
            </a:r>
          </a:p>
          <a:p>
            <a:r>
              <a:rPr lang="sr-Latn-RS" sz="2400" dirty="0"/>
              <a:t>Najveći broj radnika se seli u one delove </a:t>
            </a:r>
            <a:r>
              <a:rPr lang="sr-Latn-RS" sz="2400" dirty="0" err="1"/>
              <a:t>usluž</a:t>
            </a:r>
            <a:r>
              <a:rPr lang="en-GB" sz="2400" dirty="0"/>
              <a:t>nog </a:t>
            </a:r>
            <a:r>
              <a:rPr lang="sr-Latn-RS" sz="2400" dirty="0"/>
              <a:t>sektor</a:t>
            </a:r>
            <a:r>
              <a:rPr lang="en-GB" sz="2400" dirty="0"/>
              <a:t>a</a:t>
            </a:r>
            <a:r>
              <a:rPr lang="sr-Latn-RS" sz="2400" dirty="0"/>
              <a:t> koji su loše plaćeni </a:t>
            </a:r>
          </a:p>
          <a:p>
            <a:r>
              <a:rPr lang="sr-Latn-RS" sz="2400" dirty="0"/>
              <a:t>Svako podizanje minimalne zarade ubrzava proces zamene radnika mašinama</a:t>
            </a:r>
          </a:p>
          <a:p>
            <a:r>
              <a:rPr lang="sr-Latn-RS" sz="2400" dirty="0"/>
              <a:t>U sledećoj fazi tehnološke revolucije, radnici iz servisnog sektora bi se mogli preseliti na ulicu</a:t>
            </a:r>
          </a:p>
          <a:p>
            <a:endParaRPr lang="sr-Latn-RS" sz="2000" dirty="0"/>
          </a:p>
        </p:txBody>
      </p:sp>
      <p:sp>
        <p:nvSpPr>
          <p:cNvPr id="8" name="Footer Placeholder 7"/>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403048027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bg2"/>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88064" y="960109"/>
            <a:ext cx="9637776" cy="903415"/>
          </a:xfrm>
        </p:spPr>
        <p:txBody>
          <a:bodyPr>
            <a:normAutofit/>
          </a:bodyPr>
          <a:lstStyle/>
          <a:p>
            <a:pPr algn="ctr"/>
            <a:r>
              <a:rPr lang="sr-Latn-RS" sz="4000" b="1" dirty="0"/>
              <a:t>Da li je IV tehnološka revolucija na pragu?</a:t>
            </a:r>
            <a:endParaRPr lang="en-GB" sz="4000" b="1" dirty="0"/>
          </a:p>
        </p:txBody>
      </p:sp>
      <p:sp>
        <p:nvSpPr>
          <p:cNvPr id="3" name="Content Placeholder 2"/>
          <p:cNvSpPr>
            <a:spLocks noGrp="1"/>
          </p:cNvSpPr>
          <p:nvPr>
            <p:ph idx="1"/>
          </p:nvPr>
        </p:nvSpPr>
        <p:spPr>
          <a:xfrm>
            <a:off x="1288064" y="2001977"/>
            <a:ext cx="9637776" cy="3566674"/>
          </a:xfrm>
        </p:spPr>
        <p:txBody>
          <a:bodyPr>
            <a:normAutofit/>
          </a:bodyPr>
          <a:lstStyle/>
          <a:p>
            <a:endParaRPr lang="sr-Latn-RS" dirty="0"/>
          </a:p>
          <a:p>
            <a:r>
              <a:rPr lang="sr-Latn-RS" dirty="0"/>
              <a:t>Revolucija je još daleko, pa je teško predvideti njene efekte</a:t>
            </a:r>
          </a:p>
          <a:p>
            <a:r>
              <a:rPr lang="sr-Latn-RS" dirty="0"/>
              <a:t>Revolucija je već tu i biće bajno, biće dobro da ne može biti bolje</a:t>
            </a:r>
          </a:p>
          <a:p>
            <a:r>
              <a:rPr lang="sr-Latn-RS" dirty="0"/>
              <a:t>Revolucija je već tu i neće biti bajno, ekonomske i socijalne razlike će </a:t>
            </a:r>
            <a:r>
              <a:rPr lang="en-GB" dirty="0"/>
              <a:t>se </a:t>
            </a:r>
            <a:r>
              <a:rPr lang="sr-Latn-RS" dirty="0"/>
              <a:t>dodatno produbiti</a:t>
            </a:r>
            <a:endParaRPr lang="en-GB" dirty="0"/>
          </a:p>
        </p:txBody>
      </p:sp>
      <p:sp>
        <p:nvSpPr>
          <p:cNvPr id="8" name="Footer Placeholder 7"/>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428666950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838199" y="1825625"/>
            <a:ext cx="10722429" cy="4351338"/>
          </a:xfrm>
        </p:spPr>
        <p:txBody>
          <a:bodyPr/>
          <a:lstStyle/>
          <a:p>
            <a:pPr marL="0" indent="0">
              <a:buNone/>
            </a:pPr>
            <a:endParaRPr lang="en-GB" dirty="0"/>
          </a:p>
          <a:p>
            <a:pPr marL="0" indent="0">
              <a:buNone/>
            </a:pPr>
            <a:endParaRPr lang="en-GB" dirty="0"/>
          </a:p>
          <a:p>
            <a:pPr marL="0" indent="0">
              <a:buNone/>
            </a:pPr>
            <a:r>
              <a:rPr lang="sr-Latn-RS" sz="4000" dirty="0"/>
              <a:t>                           HVALA NA PAŽNJI!!</a:t>
            </a:r>
            <a:endParaRPr lang="en-GB" sz="4000" dirty="0"/>
          </a:p>
        </p:txBody>
      </p:sp>
      <p:sp>
        <p:nvSpPr>
          <p:cNvPr id="4" name="Footer Placeholder 3"/>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304686075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3324"/>
            <a:ext cx="12192000" cy="6861324"/>
          </a:xfrm>
          <a:prstGeom prst="rect">
            <a:avLst/>
          </a:prstGeom>
          <a:solidFill>
            <a:schemeClr val="bg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Rounded Rectangle 3"/>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6745" y="640080"/>
            <a:ext cx="10920415" cy="5577818"/>
          </a:xfrm>
          <a:prstGeom prst="roundRect">
            <a:avLst>
              <a:gd name="adj" fmla="val 0"/>
            </a:avLst>
          </a:prstGeom>
          <a:solidFill>
            <a:srgbClr val="FFFFFF"/>
          </a:solidFill>
          <a:ln w="9525">
            <a:solidFill>
              <a:schemeClr val="bg2"/>
            </a:solidFill>
          </a:ln>
          <a:effectLst>
            <a:outerShdw blurRad="57150" dist="19050" dir="5400000" algn="t" rotWithShape="0">
              <a:prstClr val="black">
                <a:alpha val="63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68024" y="960109"/>
            <a:ext cx="10277856" cy="493776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288064" y="960109"/>
            <a:ext cx="9637776" cy="930336"/>
          </a:xfrm>
        </p:spPr>
        <p:txBody>
          <a:bodyPr>
            <a:normAutofit/>
          </a:bodyPr>
          <a:lstStyle/>
          <a:p>
            <a:pPr algn="ctr"/>
            <a:r>
              <a:rPr lang="sr-Latn-RS" sz="4000" b="1" dirty="0"/>
              <a:t>Globalizacija, njen smisao i posledice</a:t>
            </a:r>
            <a:endParaRPr lang="en-GB" sz="4000" b="1" dirty="0"/>
          </a:p>
        </p:txBody>
      </p:sp>
      <p:sp>
        <p:nvSpPr>
          <p:cNvPr id="3" name="Content Placeholder 2"/>
          <p:cNvSpPr>
            <a:spLocks noGrp="1"/>
          </p:cNvSpPr>
          <p:nvPr>
            <p:ph idx="1"/>
          </p:nvPr>
        </p:nvSpPr>
        <p:spPr>
          <a:xfrm>
            <a:off x="1288064" y="1890445"/>
            <a:ext cx="9637776" cy="3678205"/>
          </a:xfrm>
        </p:spPr>
        <p:txBody>
          <a:bodyPr>
            <a:normAutofit fontScale="25000" lnSpcReduction="20000"/>
          </a:bodyPr>
          <a:lstStyle/>
          <a:p>
            <a:endParaRPr lang="sr-Latn-RS" sz="2000" dirty="0"/>
          </a:p>
          <a:p>
            <a:r>
              <a:rPr lang="sr-Latn-RS" sz="8000" dirty="0"/>
              <a:t>Globalizacija je proces ekonomske, finansijske, trgovinske i komunikacione integracije</a:t>
            </a:r>
          </a:p>
          <a:p>
            <a:r>
              <a:rPr lang="sr-Latn-RS" sz="8000" dirty="0"/>
              <a:t>Globalizacija je proces smanjivanja troškova radne snage, proces osvajanja tržišta koja se ne mogu pokriti iz matične zemlje i proces dislokacije poslovanja u jurisdikcije sa niskim porezima</a:t>
            </a:r>
          </a:p>
          <a:p>
            <a:r>
              <a:rPr lang="sr-Latn-RS" sz="8000" dirty="0"/>
              <a:t>U globalizaciji ne profitiraju svi </a:t>
            </a:r>
          </a:p>
          <a:p>
            <a:r>
              <a:rPr lang="sr-Latn-RS" sz="8000" dirty="0"/>
              <a:t>Profitiraju korporacije i zemlje jeftine i kvalitetne radne snage koje imaju strategiju razvoja</a:t>
            </a:r>
          </a:p>
          <a:p>
            <a:r>
              <a:rPr lang="sr-Latn-RS" sz="8000" dirty="0"/>
              <a:t>Globalizacija smanjila razlike između razvijenih i zemalja u razvoju, ali povećala razlike u okviru zemalja</a:t>
            </a:r>
          </a:p>
          <a:p>
            <a:r>
              <a:rPr lang="sr-Latn-RS" sz="8000" dirty="0"/>
              <a:t>Građani razvijenih zemalja su gubitnici globalizacije i otuda pobuna</a:t>
            </a:r>
          </a:p>
          <a:p>
            <a:r>
              <a:rPr lang="sr-Latn-RS" sz="8000" dirty="0"/>
              <a:t>Gubitnici globalizacije su i zemlje u razvoju koje su ušle u tranziciju bez ideje u strategije</a:t>
            </a:r>
          </a:p>
        </p:txBody>
      </p:sp>
      <p:sp>
        <p:nvSpPr>
          <p:cNvPr id="8" name="Footer Placeholder 7"/>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29765802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sr-Latn-RS" sz="4000" b="1" dirty="0"/>
              <a:t>Velika recesija i sekularna stagnacija</a:t>
            </a:r>
            <a:endParaRPr lang="en-GB" sz="4000" b="1" dirty="0"/>
          </a:p>
        </p:txBody>
      </p:sp>
      <p:sp>
        <p:nvSpPr>
          <p:cNvPr id="3" name="Content Placeholder 2"/>
          <p:cNvSpPr>
            <a:spLocks noGrp="1"/>
          </p:cNvSpPr>
          <p:nvPr>
            <p:ph idx="1"/>
          </p:nvPr>
        </p:nvSpPr>
        <p:spPr/>
        <p:txBody>
          <a:bodyPr/>
          <a:lstStyle/>
          <a:p>
            <a:r>
              <a:rPr lang="sr-Latn-RS" dirty="0"/>
              <a:t>Realni rast BDP razvijenih zemalja u velikom padu u odnosu na period pre Velike recesije </a:t>
            </a:r>
          </a:p>
          <a:p>
            <a:r>
              <a:rPr lang="sr-Latn-RS" dirty="0" err="1"/>
              <a:t>Evrozona</a:t>
            </a:r>
            <a:r>
              <a:rPr lang="sr-Latn-RS" dirty="0"/>
              <a:t> sa prosečne stope od 2,1% pala na 0,3%</a:t>
            </a:r>
          </a:p>
          <a:p>
            <a:r>
              <a:rPr lang="sr-Latn-RS" dirty="0"/>
              <a:t>SAD sa 2,8% pala na 1,3%</a:t>
            </a:r>
          </a:p>
          <a:p>
            <a:r>
              <a:rPr lang="sr-Latn-RS" dirty="0"/>
              <a:t>UK sa 2,9% pala na 1%</a:t>
            </a:r>
          </a:p>
          <a:p>
            <a:r>
              <a:rPr lang="sr-Latn-RS" dirty="0"/>
              <a:t>Produktivnost stagnira</a:t>
            </a:r>
          </a:p>
          <a:p>
            <a:r>
              <a:rPr lang="sr-Latn-RS" dirty="0"/>
              <a:t>Stope nezaposlenosti ne reflektuju stvarno stanje na tržištu rada </a:t>
            </a:r>
          </a:p>
          <a:p>
            <a:r>
              <a:rPr lang="sr-Latn-RS" dirty="0"/>
              <a:t>Sekularna stagnacija </a:t>
            </a:r>
            <a:endParaRPr lang="en-GB" dirty="0"/>
          </a:p>
        </p:txBody>
      </p:sp>
      <p:sp>
        <p:nvSpPr>
          <p:cNvPr id="4" name="Footer Placeholder 3"/>
          <p:cNvSpPr>
            <a:spLocks noGrp="1"/>
          </p:cNvSpPr>
          <p:nvPr>
            <p:ph type="ftr" sz="quarter" idx="11"/>
          </p:nvPr>
        </p:nvSpPr>
        <p:spPr/>
        <p:txBody>
          <a:bodyPr/>
          <a:lstStyle/>
          <a:p>
            <a:r>
              <a:rPr lang="en-GB"/>
              <a:t>www.nkatic.wordpress.com</a:t>
            </a:r>
          </a:p>
        </p:txBody>
      </p:sp>
    </p:spTree>
    <p:extLst>
      <p:ext uri="{BB962C8B-B14F-4D97-AF65-F5344CB8AC3E}">
        <p14:creationId xmlns:p14="http://schemas.microsoft.com/office/powerpoint/2010/main" val="102051597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14130</TotalTime>
  <Words>822</Words>
  <Application>Microsoft Office PowerPoint</Application>
  <PresentationFormat>Widescreen</PresentationFormat>
  <Paragraphs>98</Paragraphs>
  <Slides>18</Slides>
  <Notes>7</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18</vt:i4>
      </vt:variant>
    </vt:vector>
  </HeadingPairs>
  <TitlesOfParts>
    <vt:vector size="22" baseType="lpstr">
      <vt:lpstr>Arial</vt:lpstr>
      <vt:lpstr>Calibri</vt:lpstr>
      <vt:lpstr>Calibri Light</vt:lpstr>
      <vt:lpstr>Office Theme</vt:lpstr>
      <vt:lpstr>The Economist:  Svet u 2017.  NOVA TEHNOLOŠKA REVOLUCIJA I GLOBALIZACIJA NA RASKRŠĆU </vt:lpstr>
      <vt:lpstr>Gubitnici …</vt:lpstr>
      <vt:lpstr>…I pobednici</vt:lpstr>
      <vt:lpstr>Batina sa dva kraja i nova retorika globalizacije</vt:lpstr>
      <vt:lpstr>A u senci globalizacije …</vt:lpstr>
      <vt:lpstr>Da li je IV tehnološka revolucija na pragu?</vt:lpstr>
      <vt:lpstr>PowerPoint Presentation</vt:lpstr>
      <vt:lpstr>Globalizacija, njen smisao i posledice</vt:lpstr>
      <vt:lpstr>Velika recesija i sekularna stagnacija</vt:lpstr>
      <vt:lpstr>SAD i UK – stope nezaposlenosti </vt:lpstr>
      <vt:lpstr>SAD - Stopa zaposlenosti 1998. – 2015. </vt:lpstr>
      <vt:lpstr>Realni prihodi domaćinstava (medijana) u SAD</vt:lpstr>
      <vt:lpstr>SAD – prosečna satnica u $ i u $ iz 2015.</vt:lpstr>
      <vt:lpstr>Učešće u svetskom BDP-u (PPP) 1980. -2021.</vt:lpstr>
      <vt:lpstr>Udeo plata u BDP-u (%) u SAD</vt:lpstr>
      <vt:lpstr>Realni rast BDP-a i sekularna stagnacija</vt:lpstr>
      <vt:lpstr>Kina, Indija i Vijetnam realni BDP 1998. – 2016.</vt:lpstr>
      <vt:lpstr>Drugi kraj globalizacijske batine</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Zemlje u razvoju u 2016. - rizici i izazovi</dc:title>
  <dc:creator>Nebojsa Katic</dc:creator>
  <cp:lastModifiedBy>Nebojsa Katic</cp:lastModifiedBy>
  <cp:revision>211</cp:revision>
  <dcterms:created xsi:type="dcterms:W3CDTF">2015-12-07T14:04:56Z</dcterms:created>
  <dcterms:modified xsi:type="dcterms:W3CDTF">2016-12-14T21:32:21Z</dcterms:modified>
</cp:coreProperties>
</file>